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3"/>
  </p:notesMasterIdLst>
  <p:sldIdLst>
    <p:sldId id="295" r:id="rId2"/>
    <p:sldId id="258" r:id="rId3"/>
    <p:sldId id="292" r:id="rId4"/>
    <p:sldId id="291" r:id="rId5"/>
    <p:sldId id="257" r:id="rId6"/>
    <p:sldId id="294" r:id="rId7"/>
    <p:sldId id="293" r:id="rId8"/>
    <p:sldId id="260" r:id="rId9"/>
    <p:sldId id="261" r:id="rId10"/>
    <p:sldId id="445" r:id="rId11"/>
    <p:sldId id="427" r:id="rId12"/>
    <p:sldId id="467" r:id="rId13"/>
    <p:sldId id="393" r:id="rId14"/>
    <p:sldId id="400" r:id="rId15"/>
    <p:sldId id="451" r:id="rId16"/>
    <p:sldId id="439" r:id="rId17"/>
    <p:sldId id="401" r:id="rId18"/>
    <p:sldId id="546" r:id="rId19"/>
    <p:sldId id="547" r:id="rId20"/>
    <p:sldId id="402" r:id="rId21"/>
    <p:sldId id="544" r:id="rId22"/>
    <p:sldId id="545" r:id="rId23"/>
    <p:sldId id="409" r:id="rId24"/>
    <p:sldId id="548" r:id="rId25"/>
    <p:sldId id="549" r:id="rId26"/>
    <p:sldId id="469" r:id="rId27"/>
    <p:sldId id="468" r:id="rId28"/>
    <p:sldId id="543" r:id="rId29"/>
    <p:sldId id="552" r:id="rId30"/>
    <p:sldId id="557" r:id="rId31"/>
    <p:sldId id="555" r:id="rId32"/>
    <p:sldId id="556" r:id="rId33"/>
    <p:sldId id="267" r:id="rId34"/>
    <p:sldId id="300" r:id="rId35"/>
    <p:sldId id="303" r:id="rId36"/>
    <p:sldId id="306" r:id="rId37"/>
    <p:sldId id="304" r:id="rId38"/>
    <p:sldId id="305" r:id="rId39"/>
    <p:sldId id="550" r:id="rId40"/>
    <p:sldId id="551" r:id="rId41"/>
    <p:sldId id="279" r:id="rId42"/>
  </p:sldIdLst>
  <p:sldSz cx="9144000" cy="5143500" type="screen16x9"/>
  <p:notesSz cx="6858000" cy="9144000"/>
  <p:embeddedFontLst>
    <p:embeddedFont>
      <p:font typeface="Fira Sans Condensed" panose="020F0502020204030204" pitchFamily="34" charset="0"/>
      <p:regular r:id="rId44"/>
      <p:bold r:id="rId45"/>
      <p:italic r:id="rId46"/>
      <p:boldItalic r:id="rId47"/>
    </p:embeddedFont>
    <p:embeddedFont>
      <p:font typeface="Fira Sans Condensed Light" panose="020F0302020204030204" pitchFamily="34" charset="0"/>
      <p:regular r:id="rId48"/>
      <p:bold r:id="rId49"/>
      <p:italic r:id="rId50"/>
      <p:boldItalic r:id="rId51"/>
    </p:embeddedFont>
    <p:embeddedFont>
      <p:font typeface="Rajdhani" panose="02000000000000000000" pitchFamily="2" charset="77"/>
      <p:regular r:id="rId52"/>
      <p:bold r:id="rId53"/>
    </p:embeddedFont>
    <p:embeddedFont>
      <p:font typeface="Roboto Condensed Light" panose="020F0302020204030204" pitchFamily="34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524071-445D-46E7-ACCE-ED53377ECA79}">
  <a:tblStyle styleId="{C5524071-445D-46E7-ACCE-ED53377ECA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1"/>
    <p:restoredTop sz="94710"/>
  </p:normalViewPr>
  <p:slideViewPr>
    <p:cSldViewPr snapToGrid="0">
      <p:cViewPr>
        <p:scale>
          <a:sx n="150" d="100"/>
          <a:sy n="150" d="100"/>
        </p:scale>
        <p:origin x="352" y="896"/>
      </p:cViewPr>
      <p:guideLst>
        <p:guide orient="horz" pos="62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6bcecd75a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6bcecd75a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243FE4AD-50BD-3ED5-A4A2-E2621D9E6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>
            <a:extLst>
              <a:ext uri="{FF2B5EF4-FFF2-40B4-BE49-F238E27FC236}">
                <a16:creationId xmlns:a16="http://schemas.microsoft.com/office/drawing/2014/main" id="{18E5F867-600A-78F3-DB1D-EBD6A79ADD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>
            <a:extLst>
              <a:ext uri="{FF2B5EF4-FFF2-40B4-BE49-F238E27FC236}">
                <a16:creationId xmlns:a16="http://schemas.microsoft.com/office/drawing/2014/main" id="{3A86823B-0D93-DC9C-9218-06E557EB4D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3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2B13C51B-B88A-3D29-51E9-45B159083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>
            <a:extLst>
              <a:ext uri="{FF2B5EF4-FFF2-40B4-BE49-F238E27FC236}">
                <a16:creationId xmlns:a16="http://schemas.microsoft.com/office/drawing/2014/main" id="{F1E672ED-9B9A-010C-0767-452D07F54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>
            <a:extLst>
              <a:ext uri="{FF2B5EF4-FFF2-40B4-BE49-F238E27FC236}">
                <a16:creationId xmlns:a16="http://schemas.microsoft.com/office/drawing/2014/main" id="{C2BD3ABF-811F-77CE-0FA1-DED591D679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2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0F23CB4-E32E-8932-EC5E-3036294A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>
            <a:extLst>
              <a:ext uri="{FF2B5EF4-FFF2-40B4-BE49-F238E27FC236}">
                <a16:creationId xmlns:a16="http://schemas.microsoft.com/office/drawing/2014/main" id="{EF79CFC9-316C-2B64-63F8-E346B98D6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>
            <a:extLst>
              <a:ext uri="{FF2B5EF4-FFF2-40B4-BE49-F238E27FC236}">
                <a16:creationId xmlns:a16="http://schemas.microsoft.com/office/drawing/2014/main" id="{7E40DF5B-CC52-D572-04B1-DA289DE989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657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7249FFB4-1231-712A-BA74-770D6E236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>
            <a:extLst>
              <a:ext uri="{FF2B5EF4-FFF2-40B4-BE49-F238E27FC236}">
                <a16:creationId xmlns:a16="http://schemas.microsoft.com/office/drawing/2014/main" id="{771F3724-F5AB-3CDA-F433-8639B4690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>
            <a:extLst>
              <a:ext uri="{FF2B5EF4-FFF2-40B4-BE49-F238E27FC236}">
                <a16:creationId xmlns:a16="http://schemas.microsoft.com/office/drawing/2014/main" id="{EC907D77-A045-27E0-14BA-7093155E2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194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87eb868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87eb868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a87eb868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a87eb868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F8A0-3E20-411C-9DF7-DC16D21F59A2}" type="datetimeFigureOut">
              <a:rPr lang="tr-TR" smtClean="0"/>
              <a:t>6.03.2024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4506-78FE-4DF4-B0EB-D78BBFCF0F9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59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2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131662" y="1565983"/>
            <a:ext cx="3843608" cy="1355479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itchFamily="50" charset="-94"/>
              </a:rPr>
              <a:t>İnformed</a:t>
            </a:r>
            <a:r>
              <a:rPr lang="tr-TR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itchFamily="50" charset="-94"/>
              </a:rPr>
              <a:t> ve </a:t>
            </a:r>
            <a:r>
              <a:rPr lang="tr-TR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itchFamily="50" charset="-94"/>
              </a:rPr>
              <a:t>U</a:t>
            </a:r>
            <a:r>
              <a:rPr lang="tr-TR" b="1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itchFamily="50" charset="-94"/>
              </a:rPr>
              <a:t>ninformed</a:t>
            </a:r>
            <a:r>
              <a:rPr lang="tr-TR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itchFamily="50" charset="-94"/>
              </a:rPr>
              <a:t> Arama Algoritmaları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BC36B10F-A1A5-9F09-CA1B-8089DDEB764F}"/>
              </a:ext>
            </a:extLst>
          </p:cNvPr>
          <p:cNvSpPr txBox="1">
            <a:spLocks/>
          </p:cNvSpPr>
          <p:nvPr/>
        </p:nvSpPr>
        <p:spPr>
          <a:xfrm>
            <a:off x="4131662" y="3503243"/>
            <a:ext cx="384360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Font typeface="Fira Sans Condensed Light"/>
              <a:buNone/>
            </a:pPr>
            <a:r>
              <a:rPr lang="tr-TR" sz="1400" dirty="0" err="1"/>
              <a:t>Erfan</a:t>
            </a:r>
            <a:r>
              <a:rPr lang="tr-TR" sz="1400" dirty="0"/>
              <a:t> </a:t>
            </a:r>
            <a:r>
              <a:rPr lang="tr-TR" sz="1400" dirty="0" err="1"/>
              <a:t>Baghchehdan</a:t>
            </a:r>
            <a:r>
              <a:rPr lang="tr-TR" sz="1400" dirty="0"/>
              <a:t> </a:t>
            </a:r>
            <a:r>
              <a:rPr lang="tr-TR" sz="1400" dirty="0" err="1"/>
              <a:t>Ghadimi</a:t>
            </a:r>
            <a:endParaRPr lang="tr-TR" sz="1400" dirty="0"/>
          </a:p>
        </p:txBody>
      </p:sp>
      <p:pic>
        <p:nvPicPr>
          <p:cNvPr id="8" name="Google Shape;59;p15">
            <a:extLst>
              <a:ext uri="{FF2B5EF4-FFF2-40B4-BE49-F238E27FC236}">
                <a16:creationId xmlns:a16="http://schemas.microsoft.com/office/drawing/2014/main" id="{4BAB62A7-16BA-60B8-510E-9CE0AC069B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C6DC9-7D1E-9EED-D2BD-A45B9278DA4B}"/>
              </a:ext>
            </a:extLst>
          </p:cNvPr>
          <p:cNvSpPr txBox="1"/>
          <p:nvPr/>
        </p:nvSpPr>
        <p:spPr>
          <a:xfrm>
            <a:off x="7499820" y="4450724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200" dirty="0">
                <a:solidFill>
                  <a:schemeClr val="tx2">
                    <a:lumMod val="75000"/>
                  </a:schemeClr>
                </a:solidFill>
                <a:latin typeface=""/>
              </a:rPr>
              <a:t>07.03.2024</a:t>
            </a:r>
          </a:p>
        </p:txBody>
      </p:sp>
    </p:spTree>
    <p:extLst>
      <p:ext uri="{BB962C8B-B14F-4D97-AF65-F5344CB8AC3E}">
        <p14:creationId xmlns:p14="http://schemas.microsoft.com/office/powerpoint/2010/main" val="790260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14400" y="2628900"/>
            <a:ext cx="7372350" cy="2286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anchor="ctr"/>
          <a:lstStyle/>
          <a:p>
            <a:pPr algn="ctr">
              <a:defRPr/>
            </a:pPr>
            <a:endParaRPr lang="en-US" sz="1050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4402" y="954884"/>
            <a:ext cx="7372351" cy="1502569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9" rIns="68574" bIns="34289" anchor="ctr"/>
          <a:lstStyle/>
          <a:p>
            <a:pPr algn="ctr">
              <a:defRPr/>
            </a:pPr>
            <a:endParaRPr lang="en-US" sz="1050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713250" y="268480"/>
            <a:ext cx="7717500" cy="572700"/>
          </a:xfrm>
        </p:spPr>
        <p:txBody>
          <a:bodyPr/>
          <a:lstStyle/>
          <a:p>
            <a:r>
              <a:rPr lang="en-US" dirty="0" err="1"/>
              <a:t>Uzay</a:t>
            </a:r>
            <a:r>
              <a:rPr lang="en-US" dirty="0"/>
              <a:t> durum </a:t>
            </a:r>
            <a:r>
              <a:rPr lang="en-US" dirty="0" err="1"/>
              <a:t>örnekleri</a:t>
            </a:r>
            <a:r>
              <a:rPr lang="en-US" dirty="0"/>
              <a:t>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57250" y="3025513"/>
            <a:ext cx="3371850" cy="1848906"/>
          </a:xfrm>
        </p:spPr>
        <p:txBody>
          <a:bodyPr/>
          <a:lstStyle/>
          <a:p>
            <a:r>
              <a:rPr lang="en-US" sz="1800" dirty="0"/>
              <a:t>Problem: Pathing, </a:t>
            </a:r>
            <a:r>
              <a:rPr lang="en-US" sz="1800" dirty="0" err="1"/>
              <a:t>Güzergah</a:t>
            </a:r>
            <a:endParaRPr lang="en-US" sz="1800" dirty="0"/>
          </a:p>
          <a:p>
            <a:pPr lvl="1"/>
            <a:r>
              <a:rPr lang="en-US" sz="1500" dirty="0"/>
              <a:t>States: (</a:t>
            </a:r>
            <a:r>
              <a:rPr lang="en-US" sz="1500" dirty="0" err="1"/>
              <a:t>x,y</a:t>
            </a:r>
            <a:r>
              <a:rPr lang="en-US" sz="1500" dirty="0"/>
              <a:t>) </a:t>
            </a:r>
            <a:r>
              <a:rPr lang="en-US" sz="1500" dirty="0" err="1"/>
              <a:t>kordinatları</a:t>
            </a:r>
            <a:endParaRPr lang="en-US" sz="1500" dirty="0"/>
          </a:p>
          <a:p>
            <a:pPr lvl="1"/>
            <a:r>
              <a:rPr lang="en-US" sz="1500" dirty="0" err="1"/>
              <a:t>Aksiyonlar</a:t>
            </a:r>
            <a:r>
              <a:rPr lang="en-US" sz="1500" dirty="0"/>
              <a:t>: </a:t>
            </a:r>
            <a:r>
              <a:rPr lang="en-US" sz="1600" dirty="0"/>
              <a:t>GKDB</a:t>
            </a:r>
            <a:endParaRPr lang="en-US" sz="1500" dirty="0"/>
          </a:p>
          <a:p>
            <a:pPr lvl="1"/>
            <a:r>
              <a:rPr lang="en-US" sz="1500" dirty="0"/>
              <a:t>Successor: </a:t>
            </a:r>
            <a:r>
              <a:rPr lang="en-US" sz="1500" dirty="0" err="1"/>
              <a:t>kordinatları</a:t>
            </a:r>
            <a:r>
              <a:rPr lang="en-US" sz="1500" dirty="0"/>
              <a:t> </a:t>
            </a:r>
            <a:r>
              <a:rPr lang="en-US" sz="1500" dirty="0" err="1"/>
              <a:t>güncelle</a:t>
            </a:r>
            <a:r>
              <a:rPr lang="en-US" sz="1500" dirty="0"/>
              <a:t> </a:t>
            </a:r>
            <a:r>
              <a:rPr lang="en-US" sz="1500" dirty="0" err="1"/>
              <a:t>sadece</a:t>
            </a:r>
            <a:endParaRPr lang="en-US" sz="1500" dirty="0"/>
          </a:p>
          <a:p>
            <a:pPr lvl="1"/>
            <a:r>
              <a:rPr lang="en-US" sz="1500" dirty="0"/>
              <a:t>Goal test: is (</a:t>
            </a:r>
            <a:r>
              <a:rPr lang="en-US" sz="1500" dirty="0" err="1"/>
              <a:t>x,y</a:t>
            </a:r>
            <a:r>
              <a:rPr lang="en-US" sz="15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1" y="3070626"/>
            <a:ext cx="3556746" cy="1803797"/>
          </a:xfrm>
        </p:spPr>
        <p:txBody>
          <a:bodyPr/>
          <a:lstStyle/>
          <a:p>
            <a:r>
              <a:rPr lang="en-US" sz="1400" dirty="0"/>
              <a:t>Problem: Eat-All-Dots</a:t>
            </a:r>
          </a:p>
          <a:p>
            <a:pPr lvl="1"/>
            <a:r>
              <a:rPr lang="en-US" sz="1400" dirty="0"/>
              <a:t>States: {(</a:t>
            </a:r>
            <a:r>
              <a:rPr lang="en-US" sz="1400" dirty="0" err="1"/>
              <a:t>x,y</a:t>
            </a:r>
            <a:r>
              <a:rPr lang="en-US" sz="1400" dirty="0"/>
              <a:t>), </a:t>
            </a:r>
            <a:r>
              <a:rPr lang="en-US" sz="1400" dirty="0" err="1"/>
              <a:t>nokta</a:t>
            </a:r>
            <a:r>
              <a:rPr lang="en-US" sz="1400" dirty="0"/>
              <a:t> </a:t>
            </a:r>
            <a:r>
              <a:rPr lang="en-US" sz="1400" dirty="0" err="1"/>
              <a:t>booleans</a:t>
            </a:r>
            <a:r>
              <a:rPr lang="en-US" sz="1400" dirty="0"/>
              <a:t>}</a:t>
            </a:r>
          </a:p>
          <a:p>
            <a:pPr lvl="1"/>
            <a:r>
              <a:rPr lang="en-US" sz="1400" dirty="0" err="1"/>
              <a:t>Aksiyonlar</a:t>
            </a:r>
            <a:r>
              <a:rPr lang="en-US" sz="1400" dirty="0"/>
              <a:t> : GKDB</a:t>
            </a:r>
          </a:p>
          <a:p>
            <a:pPr lvl="1"/>
            <a:r>
              <a:rPr lang="en-US" sz="1400" dirty="0"/>
              <a:t>Successor: </a:t>
            </a:r>
            <a:r>
              <a:rPr lang="en-US" sz="1400" dirty="0" err="1"/>
              <a:t>kordinatları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muhtemel</a:t>
            </a:r>
            <a:r>
              <a:rPr lang="en-US" sz="1400" dirty="0"/>
              <a:t> Boolean </a:t>
            </a:r>
            <a:r>
              <a:rPr lang="en-US" sz="1400" dirty="0" err="1"/>
              <a:t>noktaları</a:t>
            </a:r>
            <a:r>
              <a:rPr lang="en-US" sz="1400" dirty="0"/>
              <a:t> </a:t>
            </a:r>
            <a:r>
              <a:rPr lang="en-US" sz="1400" dirty="0" err="1"/>
              <a:t>güncelle</a:t>
            </a:r>
            <a:endParaRPr lang="en-US" sz="1400" dirty="0"/>
          </a:p>
          <a:p>
            <a:pPr lvl="1"/>
            <a:r>
              <a:rPr lang="en-US" sz="1400" dirty="0"/>
              <a:t>Goal test: </a:t>
            </a:r>
            <a:r>
              <a:rPr lang="en-US" sz="1400" dirty="0" err="1"/>
              <a:t>Noktaların</a:t>
            </a:r>
            <a:r>
              <a:rPr lang="en-US" sz="1400" dirty="0"/>
              <a:t> </a:t>
            </a:r>
            <a:r>
              <a:rPr lang="en-US" sz="1400" dirty="0" err="1"/>
              <a:t>hepsi</a:t>
            </a:r>
            <a:r>
              <a:rPr lang="en-US" sz="1400" dirty="0"/>
              <a:t>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914401" y="1014373"/>
            <a:ext cx="7315200" cy="792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 algn="ctr"/>
            <a:r>
              <a:rPr lang="en-US" sz="1600" b="0" i="0" dirty="0" err="1">
                <a:solidFill>
                  <a:srgbClr val="FF0000"/>
                </a:solidFill>
                <a:effectLst/>
                <a:latin typeface="Söhne"/>
              </a:rPr>
              <a:t>Dünya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Söhne"/>
              </a:rPr>
              <a:t>durumu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ECECEC"/>
                </a:solidFill>
                <a:effectLst/>
                <a:latin typeface="Söhne"/>
              </a:rPr>
              <a:t>çevrenin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 her </a:t>
            </a:r>
            <a:r>
              <a:rPr lang="en-US" sz="1600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ECECEC"/>
                </a:solidFill>
                <a:effectLst/>
                <a:latin typeface="Söhne"/>
              </a:rPr>
              <a:t>ayrıntısını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ECECEC"/>
                </a:solidFill>
                <a:effectLst/>
                <a:latin typeface="Söhne"/>
              </a:rPr>
              <a:t>içerir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ctr"/>
            <a:br>
              <a:rPr lang="en-US" sz="1600" dirty="0"/>
            </a:br>
            <a:endParaRPr lang="en-US" sz="1500" dirty="0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2684861"/>
            <a:ext cx="9144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Arama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durumu</a:t>
            </a:r>
            <a:r>
              <a:rPr lang="en-US" dirty="0"/>
              <a:t>, </a:t>
            </a:r>
            <a:r>
              <a:rPr lang="en-US" dirty="0" err="1">
                <a:solidFill>
                  <a:schemeClr val="tx2"/>
                </a:solidFill>
              </a:rPr>
              <a:t>planlama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için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gereken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detayları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soyutlama</a:t>
            </a:r>
            <a:r>
              <a:rPr lang="en-US" dirty="0">
                <a:solidFill>
                  <a:schemeClr val="tx2"/>
                </a:solidFill>
              </a:rPr>
              <a:t>) </a:t>
            </a:r>
            <a:r>
              <a:rPr lang="en-US" dirty="0" err="1">
                <a:solidFill>
                  <a:schemeClr val="tx2"/>
                </a:solidFill>
              </a:rPr>
              <a:t>sadece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tutar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sz="15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314450"/>
            <a:ext cx="3714750" cy="104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Uzay</a:t>
            </a:r>
            <a:r>
              <a:rPr lang="en-US" dirty="0"/>
              <a:t> durum </a:t>
            </a:r>
            <a:r>
              <a:rPr lang="en-US" dirty="0" err="1"/>
              <a:t>boyutları</a:t>
            </a:r>
            <a:r>
              <a:rPr lang="en-US" dirty="0"/>
              <a:t>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200150" y="1169194"/>
            <a:ext cx="4457700" cy="3394472"/>
          </a:xfrm>
        </p:spPr>
        <p:txBody>
          <a:bodyPr/>
          <a:lstStyle/>
          <a:p>
            <a:r>
              <a:rPr lang="en-US" sz="1800" dirty="0" err="1"/>
              <a:t>Uzay</a:t>
            </a:r>
            <a:r>
              <a:rPr lang="en-US" sz="1800" dirty="0"/>
              <a:t> durum :</a:t>
            </a:r>
          </a:p>
          <a:p>
            <a:pPr lvl="1"/>
            <a:r>
              <a:rPr lang="en-US" sz="1500" dirty="0" err="1"/>
              <a:t>Ajan</a:t>
            </a:r>
            <a:r>
              <a:rPr lang="en-US" sz="1500" dirty="0"/>
              <a:t> </a:t>
            </a:r>
            <a:r>
              <a:rPr lang="en-US" sz="1500" dirty="0" err="1"/>
              <a:t>pozisiyonları</a:t>
            </a:r>
            <a:r>
              <a:rPr lang="en-US" sz="1500" dirty="0"/>
              <a:t>: 120</a:t>
            </a:r>
          </a:p>
          <a:p>
            <a:pPr lvl="1"/>
            <a:r>
              <a:rPr lang="en-US" sz="1500" dirty="0" err="1"/>
              <a:t>Yemek</a:t>
            </a:r>
            <a:r>
              <a:rPr lang="en-US" sz="1500" dirty="0"/>
              <a:t> </a:t>
            </a:r>
            <a:r>
              <a:rPr lang="en-US" sz="1500" dirty="0" err="1"/>
              <a:t>sayısı</a:t>
            </a:r>
            <a:r>
              <a:rPr lang="en-US" sz="1500" dirty="0"/>
              <a:t>: 30</a:t>
            </a:r>
          </a:p>
          <a:p>
            <a:pPr lvl="1"/>
            <a:r>
              <a:rPr lang="en-US" sz="1500" dirty="0" err="1"/>
              <a:t>Ruh</a:t>
            </a:r>
            <a:r>
              <a:rPr lang="en-US" sz="1500" dirty="0"/>
              <a:t> </a:t>
            </a:r>
            <a:r>
              <a:rPr lang="en-US" sz="1500" dirty="0" err="1"/>
              <a:t>pozisiyonları</a:t>
            </a:r>
            <a:r>
              <a:rPr lang="en-US" sz="1500" dirty="0"/>
              <a:t> : 12</a:t>
            </a:r>
          </a:p>
          <a:p>
            <a:pPr lvl="1"/>
            <a:r>
              <a:rPr lang="en-US" sz="1500" dirty="0" err="1"/>
              <a:t>Ajan</a:t>
            </a:r>
            <a:r>
              <a:rPr lang="en-US" sz="1500" dirty="0"/>
              <a:t> </a:t>
            </a:r>
            <a:r>
              <a:rPr lang="en-US" sz="1500" dirty="0" err="1"/>
              <a:t>yönü</a:t>
            </a:r>
            <a:r>
              <a:rPr lang="en-US" sz="1500" dirty="0"/>
              <a:t>: </a:t>
            </a:r>
            <a:r>
              <a:rPr lang="en-US" sz="1400" dirty="0"/>
              <a:t>GKDB</a:t>
            </a:r>
            <a:br>
              <a:rPr lang="en-US" sz="1500" dirty="0"/>
            </a:br>
            <a:endParaRPr lang="en-US" sz="1500" dirty="0"/>
          </a:p>
          <a:p>
            <a:r>
              <a:rPr lang="en-US" sz="1800" dirty="0" err="1"/>
              <a:t>Kaç</a:t>
            </a:r>
            <a:r>
              <a:rPr lang="en-US" sz="1800" dirty="0"/>
              <a:t> Tane ?</a:t>
            </a:r>
          </a:p>
          <a:p>
            <a:pPr lvl="1"/>
            <a:r>
              <a:rPr lang="en-US" sz="1600" dirty="0" err="1"/>
              <a:t>Uzay</a:t>
            </a:r>
            <a:r>
              <a:rPr lang="en-US" sz="1600" dirty="0"/>
              <a:t> durum</a:t>
            </a:r>
            <a:r>
              <a:rPr lang="en-US" sz="15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1500" dirty="0"/>
              <a:t>	120x(2</a:t>
            </a:r>
            <a:r>
              <a:rPr lang="en-US" sz="1500" baseline="30000" dirty="0"/>
              <a:t>30</a:t>
            </a:r>
            <a:r>
              <a:rPr lang="en-US" sz="1500" dirty="0"/>
              <a:t>)x(12</a:t>
            </a:r>
            <a:r>
              <a:rPr lang="en-US" sz="1500" baseline="30000" dirty="0"/>
              <a:t>2</a:t>
            </a:r>
            <a:r>
              <a:rPr lang="en-US" sz="1500" dirty="0"/>
              <a:t>)x4</a:t>
            </a:r>
          </a:p>
          <a:p>
            <a:pPr lvl="1"/>
            <a:r>
              <a:rPr lang="en-US" sz="1500" dirty="0" err="1"/>
              <a:t>Güzergah</a:t>
            </a:r>
            <a:r>
              <a:rPr lang="en-US" sz="1500" dirty="0"/>
              <a:t> </a:t>
            </a:r>
            <a:r>
              <a:rPr lang="en-US" sz="1500" dirty="0" err="1"/>
              <a:t>durumları</a:t>
            </a:r>
            <a:r>
              <a:rPr lang="en-US" sz="15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1500" dirty="0"/>
              <a:t>	120</a:t>
            </a:r>
          </a:p>
          <a:p>
            <a:pPr lvl="1"/>
            <a:r>
              <a:rPr lang="en-US" sz="1500" dirty="0"/>
              <a:t>Durum </a:t>
            </a:r>
            <a:r>
              <a:rPr lang="en-US" sz="1500" dirty="0" err="1"/>
              <a:t>sayısı</a:t>
            </a:r>
            <a:r>
              <a:rPr lang="en-US" sz="1500" dirty="0"/>
              <a:t> eat-all-dots </a:t>
            </a:r>
            <a:r>
              <a:rPr lang="en-US" sz="1500" dirty="0" err="1"/>
              <a:t>için</a:t>
            </a:r>
            <a:r>
              <a:rPr lang="en-US" sz="15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1500" dirty="0"/>
              <a:t>	120x(2</a:t>
            </a:r>
            <a:r>
              <a:rPr lang="en-US" sz="1500" baseline="30000" dirty="0"/>
              <a:t>30</a:t>
            </a:r>
            <a:r>
              <a:rPr lang="en-US" sz="15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15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3" y="1428751"/>
            <a:ext cx="3022997" cy="3073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Space, Graphs </a:t>
            </a:r>
            <a:r>
              <a:rPr lang="en-US" dirty="0" err="1"/>
              <a:t>ve</a:t>
            </a:r>
            <a:r>
              <a:rPr lang="en-US" dirty="0"/>
              <a:t>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5320" y="1408341"/>
            <a:ext cx="3013310" cy="3195659"/>
          </a:xfrm>
          <a:prstGeom prst="rect">
            <a:avLst/>
          </a:prstGeom>
          <a:noFill/>
          <a:effectLst>
            <a:outerShdw blurRad="50800" dist="50800" dir="5400000" sx="110000" sy="11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Search Tree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13226" y="3057527"/>
            <a:ext cx="7717499" cy="1771650"/>
          </a:xfrm>
        </p:spPr>
        <p:txBody>
          <a:bodyPr/>
          <a:lstStyle/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A search tree:</a:t>
            </a:r>
          </a:p>
          <a:p>
            <a:pPr lvl="1" eaLnBrk="1" hangingPunct="1"/>
            <a:r>
              <a:rPr lang="en-US" sz="1500" dirty="0" err="1">
                <a:solidFill>
                  <a:schemeClr val="tx2"/>
                </a:solidFill>
              </a:rPr>
              <a:t>Planlar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ve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sonuçlarının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bir</a:t>
            </a:r>
            <a:r>
              <a:rPr lang="en-US" sz="1500" dirty="0">
                <a:solidFill>
                  <a:schemeClr val="tx2"/>
                </a:solidFill>
              </a:rPr>
              <a:t> "ne </a:t>
            </a:r>
            <a:r>
              <a:rPr lang="en-US" sz="1500" dirty="0" err="1">
                <a:solidFill>
                  <a:schemeClr val="tx2"/>
                </a:solidFill>
              </a:rPr>
              <a:t>olur</a:t>
            </a:r>
            <a:r>
              <a:rPr lang="en-US" sz="1500" dirty="0">
                <a:solidFill>
                  <a:schemeClr val="tx2"/>
                </a:solidFill>
              </a:rPr>
              <a:t>" </a:t>
            </a:r>
            <a:r>
              <a:rPr lang="en-US" sz="1500" dirty="0" err="1">
                <a:solidFill>
                  <a:schemeClr val="tx2"/>
                </a:solidFill>
              </a:rPr>
              <a:t>ağacı</a:t>
            </a:r>
            <a:endParaRPr lang="en-US" sz="1500" dirty="0">
              <a:solidFill>
                <a:schemeClr val="tx2"/>
              </a:solidFill>
            </a:endParaRPr>
          </a:p>
          <a:p>
            <a:pPr lvl="1" eaLnBrk="1" hangingPunct="1"/>
            <a:r>
              <a:rPr lang="en-US" sz="1500" dirty="0" err="1">
                <a:solidFill>
                  <a:schemeClr val="tx2"/>
                </a:solidFill>
              </a:rPr>
              <a:t>Başlangıç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durumu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kök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düğümdür</a:t>
            </a:r>
            <a:endParaRPr lang="en-US" sz="1500" dirty="0">
              <a:solidFill>
                <a:schemeClr val="tx2"/>
              </a:solidFill>
            </a:endParaRPr>
          </a:p>
          <a:p>
            <a:pPr lvl="1" eaLnBrk="1" hangingPunct="1"/>
            <a:r>
              <a:rPr lang="en-US" sz="1500" dirty="0" err="1">
                <a:solidFill>
                  <a:schemeClr val="tx2"/>
                </a:solidFill>
              </a:rPr>
              <a:t>Çocuklar</a:t>
            </a:r>
            <a:r>
              <a:rPr lang="en-US" sz="1500" dirty="0">
                <a:solidFill>
                  <a:schemeClr val="tx2"/>
                </a:solidFill>
              </a:rPr>
              <a:t> successor </a:t>
            </a:r>
            <a:r>
              <a:rPr lang="en-US" sz="1500" dirty="0" err="1">
                <a:solidFill>
                  <a:schemeClr val="tx2"/>
                </a:solidFill>
              </a:rPr>
              <a:t>fonksiyonuna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karşılık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gelir</a:t>
            </a:r>
            <a:endParaRPr lang="en-US" sz="1500" dirty="0">
              <a:solidFill>
                <a:schemeClr val="tx2"/>
              </a:solidFill>
            </a:endParaRPr>
          </a:p>
          <a:p>
            <a:pPr lvl="1" eaLnBrk="1" hangingPunct="1"/>
            <a:r>
              <a:rPr lang="en-US" sz="1500" dirty="0" err="1">
                <a:solidFill>
                  <a:schemeClr val="tx2"/>
                </a:solidFill>
              </a:rPr>
              <a:t>Düğümler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durumları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gösterir</a:t>
            </a:r>
            <a:r>
              <a:rPr lang="en-US" sz="1500" dirty="0">
                <a:solidFill>
                  <a:schemeClr val="tx2"/>
                </a:solidFill>
              </a:rPr>
              <a:t>, </a:t>
            </a:r>
            <a:r>
              <a:rPr lang="en-US" sz="1500" dirty="0" err="1">
                <a:solidFill>
                  <a:schemeClr val="tx2"/>
                </a:solidFill>
              </a:rPr>
              <a:t>ancak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bu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durumlara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ulaşan</a:t>
            </a:r>
            <a:r>
              <a:rPr lang="en-US" sz="1500" dirty="0">
                <a:solidFill>
                  <a:schemeClr val="tx2"/>
                </a:solidFill>
              </a:rPr>
              <a:t> PLANLARA </a:t>
            </a:r>
            <a:r>
              <a:rPr lang="en-US" sz="1500" dirty="0" err="1">
                <a:solidFill>
                  <a:schemeClr val="tx2"/>
                </a:solidFill>
              </a:rPr>
              <a:t>karşılık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gelirler</a:t>
            </a:r>
            <a:endParaRPr lang="en-US" sz="1500" dirty="0">
              <a:solidFill>
                <a:schemeClr val="tx2"/>
              </a:solidFill>
            </a:endParaRPr>
          </a:p>
          <a:p>
            <a:pPr lvl="1" eaLnBrk="1" hangingPunct="1"/>
            <a:r>
              <a:rPr lang="en-US" sz="1500" dirty="0" err="1">
                <a:solidFill>
                  <a:schemeClr val="tx2"/>
                </a:solidFill>
              </a:rPr>
              <a:t>Çoğu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problemin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çözümünde</a:t>
            </a:r>
            <a:r>
              <a:rPr lang="en-US" sz="1500" dirty="0">
                <a:solidFill>
                  <a:schemeClr val="tx2"/>
                </a:solidFill>
              </a:rPr>
              <a:t>, </a:t>
            </a:r>
            <a:r>
              <a:rPr lang="en-US" sz="1500" dirty="0" err="1">
                <a:solidFill>
                  <a:schemeClr val="tx2"/>
                </a:solidFill>
              </a:rPr>
              <a:t>aslında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tüm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ağacı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hiçbir</a:t>
            </a:r>
            <a:r>
              <a:rPr lang="en-US" sz="1500" dirty="0">
                <a:solidFill>
                  <a:schemeClr val="tx2"/>
                </a:solidFill>
              </a:rPr>
              <a:t> zaman </a:t>
            </a:r>
            <a:r>
              <a:rPr lang="en-US" sz="1500" dirty="0" err="1">
                <a:solidFill>
                  <a:schemeClr val="tx2"/>
                </a:solidFill>
              </a:rPr>
              <a:t>oluşturamayız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2" y="1143000"/>
            <a:ext cx="420291" cy="42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4551" y="1943102"/>
            <a:ext cx="414338" cy="42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1" y="1943102"/>
            <a:ext cx="414338" cy="42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3200400" y="1657350"/>
            <a:ext cx="857250" cy="228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68574" tIns="34289" rIns="68574" bIns="34289"/>
          <a:lstStyle/>
          <a:p>
            <a:endParaRPr lang="en-US" sz="105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2343150" y="1657350"/>
            <a:ext cx="800100" cy="228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68574" tIns="34289" rIns="68574" bIns="34289"/>
          <a:lstStyle/>
          <a:p>
            <a:endParaRPr lang="en-US" sz="105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3543300" y="1538288"/>
            <a:ext cx="742950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068116" y="1538288"/>
            <a:ext cx="857250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dirty="0">
                <a:solidFill>
                  <a:schemeClr val="tx2"/>
                </a:solidFill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2343150" y="245745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68574" tIns="34289" rIns="68574" bIns="34289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1771650" y="245745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68574" tIns="34289" rIns="68574" bIns="34289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2286000" y="24574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68574" tIns="34289" rIns="68574" bIns="34289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114800" y="245745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68574" tIns="34289" rIns="68574" bIns="34289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3543300" y="245745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68574" tIns="34289" rIns="68574" bIns="34289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4057650" y="24574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68574" tIns="34289" rIns="68574" bIns="34289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4800600" y="1200149"/>
            <a:ext cx="1028700" cy="2857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7900" y="1151754"/>
            <a:ext cx="2286000" cy="300080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sz="1500" dirty="0" err="1">
                <a:solidFill>
                  <a:schemeClr val="tx2"/>
                </a:solidFill>
                <a:latin typeface="Calibri" pitchFamily="34" charset="0"/>
              </a:rPr>
              <a:t>Başlangıç</a:t>
            </a:r>
            <a:endParaRPr lang="en-US" sz="15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4800600" y="2000249"/>
            <a:ext cx="1028700" cy="2857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7900" y="1951854"/>
            <a:ext cx="2286000" cy="300080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sz="1500" dirty="0" err="1">
                <a:solidFill>
                  <a:schemeClr val="tx2"/>
                </a:solidFill>
                <a:latin typeface="Calibri" pitchFamily="34" charset="0"/>
              </a:rPr>
              <a:t>Olası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</a:rPr>
              <a:t>Gelecek</a:t>
            </a:r>
            <a:endParaRPr lang="en-US" sz="1500" dirty="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15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5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89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136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218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5143502" y="1319025"/>
            <a:ext cx="3667125" cy="2910077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200" dirty="0"/>
          </a:p>
        </p:txBody>
      </p:sp>
      <p:sp>
        <p:nvSpPr>
          <p:cNvPr id="97" name="Rounded Rectangle 96"/>
          <p:cNvSpPr/>
          <p:nvPr/>
        </p:nvSpPr>
        <p:spPr>
          <a:xfrm>
            <a:off x="285750" y="1314450"/>
            <a:ext cx="2914650" cy="291465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05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6924677" y="2019538"/>
            <a:ext cx="619125" cy="2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25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5257802" y="298213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5257802" y="266256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5591177" y="2375442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8448677" y="23354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5686427" y="298213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5686427" y="266256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5376865" y="2629356"/>
            <a:ext cx="333375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5710240" y="2629356"/>
            <a:ext cx="95250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5376865" y="2916475"/>
            <a:ext cx="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5805490" y="2916475"/>
            <a:ext cx="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7315202" y="23354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6972302" y="29746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7115177" y="265507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7543802" y="29746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7543802" y="265507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7258052" y="29746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6972302" y="326176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7400927" y="326176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7591425" y="3294223"/>
            <a:ext cx="476250" cy="2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25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7400927" y="35413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7234240" y="2589409"/>
            <a:ext cx="200025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7434265" y="2589409"/>
            <a:ext cx="22860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7091365" y="2908984"/>
            <a:ext cx="14287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7234240" y="2908984"/>
            <a:ext cx="14287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7662865" y="2908984"/>
            <a:ext cx="0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7091365" y="3228561"/>
            <a:ext cx="0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7519990" y="3228561"/>
            <a:ext cx="142875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7662865" y="3228561"/>
            <a:ext cx="16668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7519990" y="3515680"/>
            <a:ext cx="0" cy="257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8448677" y="2630104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8567740" y="2589409"/>
            <a:ext cx="0" cy="406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6210302" y="265507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5829302" y="329422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5972177" y="29746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6400802" y="329422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6400802" y="29746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6115052" y="329422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5829302" y="358134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6257927" y="358134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6448425" y="3613798"/>
            <a:ext cx="476250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6257927" y="386097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6091240" y="2908984"/>
            <a:ext cx="23812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6329365" y="2908984"/>
            <a:ext cx="190500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5948365" y="3228561"/>
            <a:ext cx="14287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6091240" y="3228561"/>
            <a:ext cx="14287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6519865" y="3228561"/>
            <a:ext cx="0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5948365" y="3548137"/>
            <a:ext cx="0" cy="3320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6376990" y="3548137"/>
            <a:ext cx="142875" cy="3320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6519865" y="3548137"/>
            <a:ext cx="166685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6376990" y="3835255"/>
            <a:ext cx="0" cy="2571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5710240" y="2629356"/>
            <a:ext cx="619125" cy="257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5710240" y="2261910"/>
            <a:ext cx="1524000" cy="11353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7234240" y="2261910"/>
            <a:ext cx="200025" cy="735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7234240" y="2261910"/>
            <a:ext cx="1333500" cy="735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510778" y="2343151"/>
            <a:ext cx="2403872" cy="1326356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50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50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3429000" y="1428752"/>
            <a:ext cx="1485900" cy="117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 algn="l"/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Arama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ağacındaki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 her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düğüm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, durum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uzayı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grafiğinde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başlı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başına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bir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rota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Söhne"/>
              </a:rPr>
              <a:t>sayılır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  <a:t>.</a:t>
            </a:r>
          </a:p>
          <a:p>
            <a:pPr algn="l"/>
            <a:br>
              <a:rPr lang="en-US" sz="1200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sz="1200" b="0" i="0" dirty="0">
              <a:solidFill>
                <a:srgbClr val="FFFFFF"/>
              </a:solidFill>
              <a:effectLst/>
              <a:latin typeface="Söhne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53025" y="1564580"/>
            <a:ext cx="3657600" cy="392413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57200" y="1485901"/>
            <a:ext cx="2571750" cy="392413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Quiz: State Space Graphs vs. Search Trees</a:t>
            </a:r>
          </a:p>
        </p:txBody>
      </p:sp>
      <p:cxnSp>
        <p:nvCxnSpPr>
          <p:cNvPr id="17" name="AutoShape 17"/>
          <p:cNvCxnSpPr>
            <a:cxnSpLocks noChangeShapeType="1"/>
          </p:cNvCxnSpPr>
          <p:nvPr/>
        </p:nvCxnSpPr>
        <p:spPr bwMode="auto">
          <a:xfrm>
            <a:off x="1480276" y="2923069"/>
            <a:ext cx="462824" cy="51100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</p:cNvCxnSpPr>
          <p:nvPr/>
        </p:nvCxnSpPr>
        <p:spPr bwMode="auto">
          <a:xfrm>
            <a:off x="1991162" y="2294421"/>
            <a:ext cx="0" cy="10220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</p:cNvCxnSpPr>
          <p:nvPr/>
        </p:nvCxnSpPr>
        <p:spPr bwMode="auto">
          <a:xfrm flipV="1">
            <a:off x="2223226" y="2294421"/>
            <a:ext cx="0" cy="10220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</p:cNvCxnSpPr>
          <p:nvPr/>
        </p:nvCxnSpPr>
        <p:spPr bwMode="auto">
          <a:xfrm>
            <a:off x="2271289" y="2176773"/>
            <a:ext cx="519974" cy="5110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</p:cNvCxnSpPr>
          <p:nvPr/>
        </p:nvCxnSpPr>
        <p:spPr bwMode="auto">
          <a:xfrm flipV="1">
            <a:off x="2271289" y="2923069"/>
            <a:ext cx="519974" cy="51100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</p:cNvCxnSpPr>
          <p:nvPr/>
        </p:nvCxnSpPr>
        <p:spPr bwMode="auto">
          <a:xfrm flipV="1">
            <a:off x="1480276" y="2176773"/>
            <a:ext cx="462824" cy="5110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914400" y="1253954"/>
            <a:ext cx="2914650" cy="3462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alibri" pitchFamily="34" charset="0"/>
              </a:rPr>
              <a:t>4-durum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857750" y="1257300"/>
            <a:ext cx="3829050" cy="3462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  <a:latin typeface="Calibri" pitchFamily="34" charset="0"/>
              </a:rPr>
              <a:t>Arama</a:t>
            </a:r>
            <a:r>
              <a:rPr lang="en-US" sz="1800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itchFamily="34" charset="0"/>
              </a:rPr>
              <a:t>ağacı</a:t>
            </a:r>
            <a:r>
              <a:rPr lang="en-US" sz="1800" dirty="0">
                <a:solidFill>
                  <a:schemeClr val="tx2"/>
                </a:solidFill>
                <a:latin typeface="Calibri" pitchFamily="34" charset="0"/>
              </a:rPr>
              <a:t> ne </a:t>
            </a:r>
            <a:r>
              <a:rPr lang="en-US" sz="1800" dirty="0" err="1">
                <a:solidFill>
                  <a:schemeClr val="tx2"/>
                </a:solidFill>
                <a:latin typeface="Calibri" pitchFamily="34" charset="0"/>
              </a:rPr>
              <a:t>büyüklükte</a:t>
            </a:r>
            <a:r>
              <a:rPr lang="en-US" sz="1800" dirty="0">
                <a:solidFill>
                  <a:schemeClr val="tx2"/>
                </a:solidFill>
                <a:latin typeface="Calibri" pitchFamily="34" charset="0"/>
              </a:rPr>
              <a:t> (</a:t>
            </a:r>
            <a:r>
              <a:rPr lang="en-US" sz="1100" dirty="0" err="1">
                <a:solidFill>
                  <a:schemeClr val="tx2"/>
                </a:solidFill>
                <a:latin typeface="Calibri" pitchFamily="34" charset="0"/>
              </a:rPr>
              <a:t>başlangıç</a:t>
            </a:r>
            <a:r>
              <a:rPr lang="en-US" sz="1800" dirty="0">
                <a:solidFill>
                  <a:schemeClr val="tx2"/>
                </a:solidFill>
                <a:latin typeface="Calibri" pitchFamily="34" charset="0"/>
              </a:rPr>
              <a:t> S)?</a:t>
            </a:r>
          </a:p>
        </p:txBody>
      </p:sp>
      <p:sp>
        <p:nvSpPr>
          <p:cNvPr id="22" name="AutoShape 5">
            <a:extLst>
              <a:ext uri="{FF2B5EF4-FFF2-40B4-BE49-F238E27FC236}">
                <a16:creationId xmlns:a16="http://schemas.microsoft.com/office/drawing/2014/main" id="{2F705C55-D3BC-AA61-590E-957B9A476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608" y="2715078"/>
            <a:ext cx="437584" cy="443679"/>
          </a:xfrm>
          <a:prstGeom prst="flowChartConnector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</a:t>
            </a: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052DE138-B23A-57DB-18B4-59E69DB6E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008" y="2715078"/>
            <a:ext cx="437584" cy="443679"/>
          </a:xfrm>
          <a:prstGeom prst="flowChartConnector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</a:t>
            </a:r>
          </a:p>
        </p:txBody>
      </p:sp>
      <p:sp>
        <p:nvSpPr>
          <p:cNvPr id="28" name="AutoShape 8">
            <a:extLst>
              <a:ext uri="{FF2B5EF4-FFF2-40B4-BE49-F238E27FC236}">
                <a16:creationId xmlns:a16="http://schemas.microsoft.com/office/drawing/2014/main" id="{3F872890-FECC-6132-4ED3-371E5C456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208" y="3553278"/>
            <a:ext cx="437584" cy="443679"/>
          </a:xfrm>
          <a:prstGeom prst="flowChartConnector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</a:p>
        </p:txBody>
      </p:sp>
      <p:sp>
        <p:nvSpPr>
          <p:cNvPr id="29" name="AutoShape 14">
            <a:extLst>
              <a:ext uri="{FF2B5EF4-FFF2-40B4-BE49-F238E27FC236}">
                <a16:creationId xmlns:a16="http://schemas.microsoft.com/office/drawing/2014/main" id="{900055DF-2693-9748-95A1-3ABD6340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208" y="1876878"/>
            <a:ext cx="437584" cy="443679"/>
          </a:xfrm>
          <a:prstGeom prst="flowChartConnector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BC4741C3-0563-5B27-0E21-E513F1B66B6F}"/>
              </a:ext>
            </a:extLst>
          </p:cNvPr>
          <p:cNvCxnSpPr>
            <a:cxnSpLocks noChangeShapeType="1"/>
            <a:stCxn id="22" idx="5"/>
            <a:endCxn id="28" idx="2"/>
          </p:cNvCxnSpPr>
          <p:nvPr/>
        </p:nvCxnSpPr>
        <p:spPr bwMode="auto">
          <a:xfrm>
            <a:off x="1539109" y="3093780"/>
            <a:ext cx="617099" cy="681336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</p:spPr>
      </p:cxnSp>
      <p:cxnSp>
        <p:nvCxnSpPr>
          <p:cNvPr id="31" name="AutoShape 21">
            <a:extLst>
              <a:ext uri="{FF2B5EF4-FFF2-40B4-BE49-F238E27FC236}">
                <a16:creationId xmlns:a16="http://schemas.microsoft.com/office/drawing/2014/main" id="{3D3A03A7-003F-2807-5BCD-D38933A68F67}"/>
              </a:ext>
            </a:extLst>
          </p:cNvPr>
          <p:cNvCxnSpPr>
            <a:cxnSpLocks noChangeShapeType="1"/>
            <a:stCxn id="29" idx="3"/>
            <a:endCxn id="28" idx="1"/>
          </p:cNvCxnSpPr>
          <p:nvPr/>
        </p:nvCxnSpPr>
        <p:spPr bwMode="auto">
          <a:xfrm>
            <a:off x="2220291" y="2255582"/>
            <a:ext cx="0" cy="1362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</p:spPr>
      </p:cxnSp>
      <p:cxnSp>
        <p:nvCxnSpPr>
          <p:cNvPr id="32" name="AutoShape 23">
            <a:extLst>
              <a:ext uri="{FF2B5EF4-FFF2-40B4-BE49-F238E27FC236}">
                <a16:creationId xmlns:a16="http://schemas.microsoft.com/office/drawing/2014/main" id="{08B681A6-35AD-EF11-89AD-E8A25735D84E}"/>
              </a:ext>
            </a:extLst>
          </p:cNvPr>
          <p:cNvCxnSpPr>
            <a:cxnSpLocks noChangeShapeType="1"/>
            <a:stCxn id="28" idx="7"/>
            <a:endCxn id="29" idx="5"/>
          </p:cNvCxnSpPr>
          <p:nvPr/>
        </p:nvCxnSpPr>
        <p:spPr bwMode="auto">
          <a:xfrm flipV="1">
            <a:off x="2529709" y="2255582"/>
            <a:ext cx="0" cy="13626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</p:spPr>
      </p:cxnSp>
      <p:cxnSp>
        <p:nvCxnSpPr>
          <p:cNvPr id="33" name="AutoShape 24">
            <a:extLst>
              <a:ext uri="{FF2B5EF4-FFF2-40B4-BE49-F238E27FC236}">
                <a16:creationId xmlns:a16="http://schemas.microsoft.com/office/drawing/2014/main" id="{6D1E39CF-4FE1-046C-9C31-16624697D15A}"/>
              </a:ext>
            </a:extLst>
          </p:cNvPr>
          <p:cNvCxnSpPr>
            <a:cxnSpLocks noChangeShapeType="1"/>
            <a:stCxn id="29" idx="6"/>
            <a:endCxn id="25" idx="1"/>
          </p:cNvCxnSpPr>
          <p:nvPr/>
        </p:nvCxnSpPr>
        <p:spPr bwMode="auto">
          <a:xfrm>
            <a:off x="2593793" y="2098718"/>
            <a:ext cx="693299" cy="6813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</p:spPr>
      </p:cxnSp>
      <p:cxnSp>
        <p:nvCxnSpPr>
          <p:cNvPr id="34" name="AutoShape 26">
            <a:extLst>
              <a:ext uri="{FF2B5EF4-FFF2-40B4-BE49-F238E27FC236}">
                <a16:creationId xmlns:a16="http://schemas.microsoft.com/office/drawing/2014/main" id="{B16FA5A3-0EAF-0150-828A-924D7D5AEE28}"/>
              </a:ext>
            </a:extLst>
          </p:cNvPr>
          <p:cNvCxnSpPr>
            <a:cxnSpLocks noChangeShapeType="1"/>
            <a:stCxn id="28" idx="6"/>
            <a:endCxn id="25" idx="3"/>
          </p:cNvCxnSpPr>
          <p:nvPr/>
        </p:nvCxnSpPr>
        <p:spPr bwMode="auto">
          <a:xfrm flipV="1">
            <a:off x="2593793" y="3093780"/>
            <a:ext cx="693299" cy="681336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</p:spPr>
      </p:cxnSp>
      <p:cxnSp>
        <p:nvCxnSpPr>
          <p:cNvPr id="35" name="AutoShape 27">
            <a:extLst>
              <a:ext uri="{FF2B5EF4-FFF2-40B4-BE49-F238E27FC236}">
                <a16:creationId xmlns:a16="http://schemas.microsoft.com/office/drawing/2014/main" id="{76E0D4EC-7904-4E14-8762-67BD09DE0425}"/>
              </a:ext>
            </a:extLst>
          </p:cNvPr>
          <p:cNvCxnSpPr>
            <a:cxnSpLocks noChangeShapeType="1"/>
            <a:stCxn id="22" idx="7"/>
            <a:endCxn id="29" idx="2"/>
          </p:cNvCxnSpPr>
          <p:nvPr/>
        </p:nvCxnSpPr>
        <p:spPr bwMode="auto">
          <a:xfrm flipV="1">
            <a:off x="1539109" y="2098718"/>
            <a:ext cx="617099" cy="6813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</p:spPr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0C02B85-B268-8C91-7094-E6ADA23A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295" y="2003847"/>
            <a:ext cx="3321850" cy="1993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D160037-0B2F-ECA6-71E6-CAD7EAED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45" y="2957609"/>
            <a:ext cx="2541236" cy="1906423"/>
          </a:xfrm>
          <a:prstGeom prst="rect">
            <a:avLst/>
          </a:prstGeom>
          <a:noFill/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00" y="372856"/>
            <a:ext cx="7704000" cy="572700"/>
          </a:xfrm>
        </p:spPr>
        <p:txBody>
          <a:bodyPr/>
          <a:lstStyle/>
          <a:p>
            <a:pPr eaLnBrk="1" hangingPunct="1"/>
            <a:r>
              <a:rPr lang="en-US" dirty="0"/>
              <a:t>Uninformed Search Tree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3370064" y="1178159"/>
            <a:ext cx="2403872" cy="1326356"/>
            <a:chOff x="336" y="576"/>
            <a:chExt cx="4848" cy="2784"/>
          </a:xfrm>
        </p:grpSpPr>
        <p:sp>
          <p:nvSpPr>
            <p:cNvPr id="16391" name="AutoShape 6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dirty="0">
                  <a:solidFill>
                    <a:schemeClr val="tx2"/>
                  </a:solidFill>
                </a:rPr>
                <a:t>S</a:t>
              </a:r>
            </a:p>
          </p:txBody>
        </p:sp>
        <p:sp>
          <p:nvSpPr>
            <p:cNvPr id="16392" name="AutoShape 7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dirty="0">
                  <a:solidFill>
                    <a:schemeClr val="tx2"/>
                  </a:solidFill>
                </a:rPr>
                <a:t>G</a:t>
              </a:r>
            </a:p>
          </p:txBody>
        </p:sp>
        <p:sp>
          <p:nvSpPr>
            <p:cNvPr id="16393" name="AutoShape 8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16394" name="AutoShape 9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accent2"/>
            </a:solidFill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6395" name="AutoShape 10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6396" name="AutoShape 11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q</a:t>
              </a:r>
            </a:p>
          </p:txBody>
        </p:sp>
        <p:sp>
          <p:nvSpPr>
            <p:cNvPr id="16397" name="AutoShape 12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c</a:t>
              </a:r>
            </a:p>
          </p:txBody>
        </p:sp>
        <p:sp>
          <p:nvSpPr>
            <p:cNvPr id="16398" name="AutoShape 13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e</a:t>
              </a:r>
            </a:p>
          </p:txBody>
        </p:sp>
        <p:sp>
          <p:nvSpPr>
            <p:cNvPr id="16399" name="AutoShape 14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h</a:t>
              </a:r>
            </a:p>
          </p:txBody>
        </p:sp>
        <p:sp>
          <p:nvSpPr>
            <p:cNvPr id="16400" name="AutoShape 15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accent2"/>
            </a:solidFill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401" name="AutoShape 16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f</a:t>
              </a:r>
            </a:p>
          </p:txBody>
        </p:sp>
        <p:sp>
          <p:nvSpPr>
            <p:cNvPr id="16402" name="AutoShape 17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>
                  <a:solidFill>
                    <a:schemeClr val="tx2"/>
                  </a:solidFill>
                </a:rPr>
                <a:t>r</a:t>
              </a:r>
            </a:p>
          </p:txBody>
        </p:sp>
        <p:cxnSp>
          <p:nvCxnSpPr>
            <p:cNvPr id="16403" name="AutoShape 18"/>
            <p:cNvCxnSpPr>
              <a:cxnSpLocks noChangeShapeType="1"/>
              <a:stCxn id="16391" idx="5"/>
              <a:endCxn id="16395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04" name="AutoShape 19"/>
            <p:cNvCxnSpPr>
              <a:cxnSpLocks noChangeShapeType="1"/>
              <a:stCxn id="16395" idx="5"/>
              <a:endCxn id="16396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05" name="AutoShape 20"/>
            <p:cNvCxnSpPr>
              <a:cxnSpLocks noChangeShapeType="1"/>
              <a:stCxn id="16399" idx="3"/>
              <a:endCxn id="16396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06" name="AutoShape 21"/>
            <p:cNvCxnSpPr>
              <a:cxnSpLocks noChangeShapeType="1"/>
              <a:stCxn id="16399" idx="2"/>
              <a:endCxn id="16395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07" name="AutoShape 22"/>
            <p:cNvCxnSpPr>
              <a:cxnSpLocks noChangeShapeType="1"/>
              <a:stCxn id="16398" idx="4"/>
              <a:endCxn id="16399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08" name="AutoShape 23"/>
            <p:cNvCxnSpPr>
              <a:cxnSpLocks noChangeShapeType="1"/>
              <a:stCxn id="16398" idx="5"/>
              <a:endCxn id="16402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09" name="AutoShape 24"/>
            <p:cNvCxnSpPr>
              <a:cxnSpLocks noChangeShapeType="1"/>
              <a:stCxn id="16402" idx="0"/>
              <a:endCxn id="16401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10" name="AutoShape 25"/>
            <p:cNvCxnSpPr>
              <a:cxnSpLocks noChangeShapeType="1"/>
              <a:stCxn id="16401" idx="0"/>
              <a:endCxn id="16392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11" name="AutoShape 26"/>
            <p:cNvCxnSpPr>
              <a:cxnSpLocks noChangeShapeType="1"/>
              <a:stCxn id="16391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12" name="AutoShape 27"/>
            <p:cNvCxnSpPr>
              <a:cxnSpLocks noChangeShapeType="1"/>
              <a:stCxn id="16393" idx="1"/>
              <a:endCxn id="16394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13" name="AutoShape 28"/>
            <p:cNvCxnSpPr>
              <a:cxnSpLocks noChangeShapeType="1"/>
              <a:endCxn id="16400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14" name="AutoShape 29"/>
            <p:cNvCxnSpPr>
              <a:cxnSpLocks noChangeShapeType="1"/>
              <a:stCxn id="16397" idx="2"/>
              <a:endCxn id="16400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15" name="AutoShape 30"/>
            <p:cNvCxnSpPr>
              <a:cxnSpLocks noChangeShapeType="1"/>
              <a:stCxn id="16393" idx="7"/>
              <a:endCxn id="16397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16" name="AutoShape 31"/>
            <p:cNvCxnSpPr>
              <a:cxnSpLocks noChangeShapeType="1"/>
              <a:stCxn id="16393" idx="6"/>
              <a:endCxn id="16398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17" name="AutoShape 32"/>
            <p:cNvCxnSpPr>
              <a:cxnSpLocks noChangeShapeType="1"/>
              <a:stCxn id="16401" idx="1"/>
              <a:endCxn id="16397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418" name="AutoShape 33"/>
            <p:cNvCxnSpPr>
              <a:cxnSpLocks noChangeShapeType="1"/>
              <a:stCxn id="16391" idx="6"/>
              <a:endCxn id="16398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3BEF86-2EA1-6BE1-DEBD-7D2DB16137AE}"/>
              </a:ext>
            </a:extLst>
          </p:cNvPr>
          <p:cNvSpPr txBox="1"/>
          <p:nvPr/>
        </p:nvSpPr>
        <p:spPr>
          <a:xfrm>
            <a:off x="889607" y="3076767"/>
            <a:ext cx="2012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Depth-First Search</a:t>
            </a:r>
            <a:endParaRPr lang="en-TR" dirty="0">
              <a:solidFill>
                <a:schemeClr val="tx2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E735EEE-AF90-EC5F-5707-647F8AC8B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8551" y="2714250"/>
            <a:ext cx="2944906" cy="2208679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0FC74E-E905-F64C-81E8-CC6896C77B0E}"/>
              </a:ext>
            </a:extLst>
          </p:cNvPr>
          <p:cNvSpPr txBox="1"/>
          <p:nvPr/>
        </p:nvSpPr>
        <p:spPr>
          <a:xfrm>
            <a:off x="3363548" y="3054995"/>
            <a:ext cx="2488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Breadth-First Search</a:t>
            </a:r>
            <a:endParaRPr lang="en-TR" dirty="0">
              <a:solidFill>
                <a:schemeClr val="tx2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032A360-36EA-1D9F-A608-2F916CBE7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027" y="2714250"/>
            <a:ext cx="2944905" cy="220867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A2A2A8-E80B-9BDD-11BC-EBCC8DE596F7}"/>
              </a:ext>
            </a:extLst>
          </p:cNvPr>
          <p:cNvSpPr txBox="1"/>
          <p:nvPr/>
        </p:nvSpPr>
        <p:spPr>
          <a:xfrm>
            <a:off x="6663017" y="3048004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Uniform Cost Search</a:t>
            </a:r>
            <a:endParaRPr lang="en-T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2322978" y="2575324"/>
            <a:ext cx="4114800" cy="2493681"/>
            <a:chOff x="48" y="2332"/>
            <a:chExt cx="3456" cy="2384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896" y="2332"/>
              <a:ext cx="311" cy="26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31"/>
              <a:ext cx="336" cy="102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31"/>
              <a:ext cx="96" cy="102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76"/>
              <a:ext cx="0" cy="14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76"/>
              <a:ext cx="0" cy="14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992" cy="1692"/>
              <a:chOff x="1152" y="2640"/>
              <a:chExt cx="992" cy="1692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904" y="3792"/>
                <a:ext cx="240" cy="2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883"/>
                <a:ext cx="24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883"/>
                <a:ext cx="192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67"/>
                <a:ext cx="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51"/>
                <a:ext cx="0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51"/>
                <a:ext cx="144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51"/>
                <a:ext cx="176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3996"/>
                <a:ext cx="0" cy="93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883"/>
              <a:ext cx="0" cy="11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021" cy="1692"/>
              <a:chOff x="1152" y="2640"/>
              <a:chExt cx="1021" cy="1692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894" y="3792"/>
                <a:ext cx="279" cy="2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883"/>
                <a:ext cx="24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883"/>
                <a:ext cx="192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67"/>
                <a:ext cx="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51"/>
                <a:ext cx="0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51"/>
                <a:ext cx="144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51"/>
                <a:ext cx="186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3996"/>
                <a:ext cx="0" cy="93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31"/>
              <a:ext cx="624" cy="93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97"/>
              <a:ext cx="1547" cy="9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51" y="2597"/>
              <a:ext cx="229" cy="43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12" name="AutoShape 60"/>
            <p:cNvCxnSpPr>
              <a:cxnSpLocks noChangeShapeType="1"/>
            </p:cNvCxnSpPr>
            <p:nvPr/>
          </p:nvCxnSpPr>
          <p:spPr bwMode="auto">
            <a:xfrm>
              <a:off x="2040" y="2567"/>
              <a:ext cx="1344" cy="43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2876550" y="2803922"/>
            <a:ext cx="1866900" cy="1333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2478882" y="3181351"/>
            <a:ext cx="417910" cy="12025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2876551" y="3174208"/>
            <a:ext cx="120254" cy="12025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2482458" y="3544491"/>
            <a:ext cx="2381" cy="1714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3000380" y="3557588"/>
            <a:ext cx="2381" cy="1714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2874169" y="3192067"/>
            <a:ext cx="746522" cy="10715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3324230" y="3549254"/>
            <a:ext cx="298847" cy="1524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3175399" y="3939783"/>
            <a:ext cx="164306" cy="15835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3178973" y="4348163"/>
            <a:ext cx="2381" cy="1333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grpSp>
        <p:nvGrpSpPr>
          <p:cNvPr id="19564" name="Group 71"/>
          <p:cNvGrpSpPr>
            <a:grpSpLocks/>
          </p:cNvGrpSpPr>
          <p:nvPr/>
        </p:nvGrpSpPr>
        <p:grpSpPr bwMode="auto">
          <a:xfrm>
            <a:off x="3368278" y="1028704"/>
            <a:ext cx="2403872" cy="1326356"/>
            <a:chOff x="336" y="576"/>
            <a:chExt cx="4848" cy="2784"/>
          </a:xfrm>
        </p:grpSpPr>
        <p:sp>
          <p:nvSpPr>
            <p:cNvPr id="19566" name="AutoShape 72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dirty="0"/>
                <a:t>S</a:t>
              </a:r>
            </a:p>
          </p:txBody>
        </p:sp>
        <p:sp>
          <p:nvSpPr>
            <p:cNvPr id="19567" name="AutoShape 73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dirty="0"/>
                <a:t>G</a:t>
              </a:r>
            </a:p>
          </p:txBody>
        </p:sp>
        <p:sp>
          <p:nvSpPr>
            <p:cNvPr id="19568" name="AutoShape 74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d</a:t>
              </a:r>
            </a:p>
          </p:txBody>
        </p:sp>
        <p:sp>
          <p:nvSpPr>
            <p:cNvPr id="19569" name="AutoShape 75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b</a:t>
              </a:r>
            </a:p>
          </p:txBody>
        </p:sp>
        <p:sp>
          <p:nvSpPr>
            <p:cNvPr id="19570" name="AutoShape 76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p</a:t>
              </a:r>
            </a:p>
          </p:txBody>
        </p:sp>
        <p:sp>
          <p:nvSpPr>
            <p:cNvPr id="19571" name="AutoShape 77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q</a:t>
              </a:r>
            </a:p>
          </p:txBody>
        </p:sp>
        <p:sp>
          <p:nvSpPr>
            <p:cNvPr id="19572" name="AutoShape 78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c</a:t>
              </a:r>
            </a:p>
          </p:txBody>
        </p:sp>
        <p:sp>
          <p:nvSpPr>
            <p:cNvPr id="19573" name="AutoShape 79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e</a:t>
              </a:r>
            </a:p>
          </p:txBody>
        </p:sp>
        <p:sp>
          <p:nvSpPr>
            <p:cNvPr id="19574" name="AutoShape 80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h</a:t>
              </a:r>
            </a:p>
          </p:txBody>
        </p:sp>
        <p:sp>
          <p:nvSpPr>
            <p:cNvPr id="19575" name="AutoShape 81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a</a:t>
              </a:r>
            </a:p>
          </p:txBody>
        </p:sp>
        <p:sp>
          <p:nvSpPr>
            <p:cNvPr id="19576" name="AutoShape 82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f</a:t>
              </a:r>
            </a:p>
          </p:txBody>
        </p:sp>
        <p:sp>
          <p:nvSpPr>
            <p:cNvPr id="19577" name="AutoShape 83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r</a:t>
              </a:r>
            </a:p>
          </p:txBody>
        </p:sp>
        <p:cxnSp>
          <p:nvCxnSpPr>
            <p:cNvPr id="19578" name="AutoShape 84"/>
            <p:cNvCxnSpPr>
              <a:cxnSpLocks noChangeShapeType="1"/>
              <a:stCxn id="19566" idx="5"/>
              <a:endCxn id="19570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79" name="AutoShape 85"/>
            <p:cNvCxnSpPr>
              <a:cxnSpLocks noChangeShapeType="1"/>
              <a:stCxn id="19570" idx="5"/>
              <a:endCxn id="19571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0" name="AutoShape 86"/>
            <p:cNvCxnSpPr>
              <a:cxnSpLocks noChangeShapeType="1"/>
              <a:stCxn id="19574" idx="3"/>
              <a:endCxn id="19571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1" name="AutoShape 87"/>
            <p:cNvCxnSpPr>
              <a:cxnSpLocks noChangeShapeType="1"/>
              <a:stCxn id="19574" idx="2"/>
              <a:endCxn id="19570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2" name="AutoShape 88"/>
            <p:cNvCxnSpPr>
              <a:cxnSpLocks noChangeShapeType="1"/>
              <a:stCxn id="19573" idx="4"/>
              <a:endCxn id="19574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3" name="AutoShape 89"/>
            <p:cNvCxnSpPr>
              <a:cxnSpLocks noChangeShapeType="1"/>
              <a:stCxn id="19573" idx="5"/>
              <a:endCxn id="19577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4" name="AutoShape 90"/>
            <p:cNvCxnSpPr>
              <a:cxnSpLocks noChangeShapeType="1"/>
              <a:stCxn id="19577" idx="0"/>
              <a:endCxn id="19576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5" name="AutoShape 91"/>
            <p:cNvCxnSpPr>
              <a:cxnSpLocks noChangeShapeType="1"/>
              <a:stCxn id="19576" idx="0"/>
              <a:endCxn id="19567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6" name="AutoShape 92"/>
            <p:cNvCxnSpPr>
              <a:cxnSpLocks noChangeShapeType="1"/>
              <a:stCxn id="19566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7" name="AutoShape 93"/>
            <p:cNvCxnSpPr>
              <a:cxnSpLocks noChangeShapeType="1"/>
              <a:stCxn id="19568" idx="1"/>
              <a:endCxn id="19569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8" name="AutoShape 94"/>
            <p:cNvCxnSpPr>
              <a:cxnSpLocks noChangeShapeType="1"/>
              <a:endCxn id="19575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89" name="AutoShape 95"/>
            <p:cNvCxnSpPr>
              <a:cxnSpLocks noChangeShapeType="1"/>
              <a:stCxn id="19572" idx="2"/>
              <a:endCxn id="19575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90" name="AutoShape 96"/>
            <p:cNvCxnSpPr>
              <a:cxnSpLocks noChangeShapeType="1"/>
              <a:stCxn id="19568" idx="7"/>
              <a:endCxn id="19572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91" name="AutoShape 97"/>
            <p:cNvCxnSpPr>
              <a:cxnSpLocks noChangeShapeType="1"/>
              <a:stCxn id="19568" idx="6"/>
              <a:endCxn id="19573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92" name="AutoShape 98"/>
            <p:cNvCxnSpPr>
              <a:cxnSpLocks noChangeShapeType="1"/>
              <a:stCxn id="19576" idx="1"/>
              <a:endCxn id="19572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93" name="AutoShape 99"/>
            <p:cNvCxnSpPr>
              <a:cxnSpLocks noChangeShapeType="1"/>
              <a:stCxn id="19566" idx="6"/>
              <a:endCxn id="19573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3368279" y="1806178"/>
            <a:ext cx="238125" cy="2286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pPr algn="ctr"/>
            <a:endParaRPr lang="en-US" sz="9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3999885" y="2126456"/>
            <a:ext cx="605454" cy="2286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3796904" y="1943679"/>
            <a:ext cx="974881" cy="342325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4772027" y="1737347"/>
            <a:ext cx="309563" cy="321246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5462588" y="1646636"/>
            <a:ext cx="238125" cy="411723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5534027" y="1028702"/>
            <a:ext cx="238125" cy="618103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9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3600647" y="1600202"/>
            <a:ext cx="696318" cy="239069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3558778" y="1257301"/>
            <a:ext cx="534592" cy="376568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3765947" y="1051322"/>
            <a:ext cx="458391" cy="239316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4261822" y="1234678"/>
            <a:ext cx="605454" cy="399194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4297208" y="1508522"/>
            <a:ext cx="903443" cy="2286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125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5367338" y="2058594"/>
            <a:ext cx="238125" cy="22741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pPr algn="ctr"/>
            <a:r>
              <a:rPr lang="en-US" sz="1125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5166121" y="1718075"/>
            <a:ext cx="235744" cy="359569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3987404" y="1056088"/>
            <a:ext cx="641503" cy="292319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125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4639867" y="1241826"/>
            <a:ext cx="857825" cy="437921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125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2528888"/>
            <a:ext cx="9143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4605342" y="2608660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2796779" y="2978948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2374111" y="3338517"/>
            <a:ext cx="217885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2899172" y="3338517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3514729" y="3325416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2372916" y="3755236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2892029" y="3749279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3244454" y="3736186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3751660" y="3729042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3065860" y="4132660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3399235" y="4138617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3078961" y="4511279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3744516" y="4139804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3579023" y="4505329"/>
            <a:ext cx="217885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3940973" y="4525566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3590929" y="4857754"/>
            <a:ext cx="217885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3618310" y="3550448"/>
            <a:ext cx="232172" cy="13573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3328990" y="3940973"/>
            <a:ext cx="194072" cy="16073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3854058" y="3939780"/>
            <a:ext cx="2381" cy="16787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3846910" y="4343401"/>
            <a:ext cx="194072" cy="1476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3688557" y="4344591"/>
            <a:ext cx="159544" cy="12263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3675464" y="4710116"/>
            <a:ext cx="5953" cy="12977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4606528" y="2609854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2797973" y="2980135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4893473" y="2930129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6201966" y="2942035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2375297" y="3339704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2900367" y="3339704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3515916" y="3326611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2374111" y="3756422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2893223" y="3744516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3245648" y="3737372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3752854" y="3730229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3067054" y="4133854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3400429" y="4139804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3086104" y="4512473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3745711" y="4140998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3580210" y="4506516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3942160" y="4526761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3592116" y="4858941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2374111" y="3750473"/>
            <a:ext cx="217885" cy="198835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2375297" y="3333754"/>
            <a:ext cx="217884" cy="198835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2893223" y="3744516"/>
            <a:ext cx="217885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2900367" y="3333754"/>
            <a:ext cx="217885" cy="198835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3067054" y="4127897"/>
            <a:ext cx="217885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3080147" y="4506516"/>
            <a:ext cx="217884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4366024" y="2024063"/>
            <a:ext cx="441722" cy="32385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125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3245648" y="3737372"/>
            <a:ext cx="217885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3400429" y="4139804"/>
            <a:ext cx="217885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3580210" y="4506516"/>
            <a:ext cx="217884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3592116" y="4858941"/>
            <a:ext cx="217884" cy="198834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808686" y="1245134"/>
            <a:ext cx="1710928" cy="6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Strategy: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Önce</a:t>
            </a: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en</a:t>
            </a: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derin</a:t>
            </a: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düğüme</a:t>
            </a: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kadar</a:t>
            </a: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genişlemk</a:t>
            </a:r>
            <a:endParaRPr lang="en-US" sz="1050" i="1" dirty="0">
              <a:solidFill>
                <a:schemeClr val="tx2"/>
              </a:solidFill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Implementation: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mpty-DFS">
            <a:hlinkClick r:id="" action="ppaction://media"/>
            <a:extLst>
              <a:ext uri="{FF2B5EF4-FFF2-40B4-BE49-F238E27FC236}">
                <a16:creationId xmlns:a16="http://schemas.microsoft.com/office/drawing/2014/main" id="{0F819BD9-5E12-B172-0323-436DF9329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712"/>
          <a:stretch/>
        </p:blipFill>
        <p:spPr>
          <a:xfrm>
            <a:off x="1504156" y="121179"/>
            <a:ext cx="6135688" cy="49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zeShallowDeep-DFS">
            <a:hlinkClick r:id="" action="ppaction://media"/>
            <a:extLst>
              <a:ext uri="{FF2B5EF4-FFF2-40B4-BE49-F238E27FC236}">
                <a16:creationId xmlns:a16="http://schemas.microsoft.com/office/drawing/2014/main" id="{10F8057D-92CB-517C-AE3E-9092FFE0F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535"/>
          <a:stretch/>
        </p:blipFill>
        <p:spPr>
          <a:xfrm>
            <a:off x="1092994" y="142346"/>
            <a:ext cx="6958012" cy="48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Tarihçe</a:t>
            </a:r>
            <a:r>
              <a:rPr lang="en" dirty="0"/>
              <a:t> : 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AE89D-DA8F-138C-8926-724FCDC1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7" y="1852084"/>
            <a:ext cx="1587500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4B7695-4D26-5A90-FFDC-1122D76F4295}"/>
              </a:ext>
            </a:extLst>
          </p:cNvPr>
          <p:cNvSpPr txBox="1"/>
          <p:nvPr/>
        </p:nvSpPr>
        <p:spPr>
          <a:xfrm>
            <a:off x="1399116" y="4203890"/>
            <a:ext cx="86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solidFill>
                  <a:schemeClr val="tx2">
                    <a:lumMod val="50000"/>
                  </a:schemeClr>
                </a:solidFill>
              </a:rPr>
              <a:t>1842</a:t>
            </a:r>
            <a:endParaRPr lang="en-TR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06847-886E-F967-8ED7-1C5E9B701F36}"/>
              </a:ext>
            </a:extLst>
          </p:cNvPr>
          <p:cNvSpPr txBox="1"/>
          <p:nvPr/>
        </p:nvSpPr>
        <p:spPr>
          <a:xfrm>
            <a:off x="3098800" y="2491325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Anlık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Makine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hiçbir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herhangi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şeyi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başlatma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iddiasında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bulunmaz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. Ona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nasıl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emir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vereceğimizi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bildiğimiz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her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şeyi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yapabilir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.</a:t>
            </a:r>
          </a:p>
          <a:p>
            <a:pPr algn="l"/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2414585" y="2624140"/>
            <a:ext cx="4114800" cy="2493681"/>
            <a:chOff x="48" y="2332"/>
            <a:chExt cx="3456" cy="2384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6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31"/>
              <a:ext cx="336" cy="102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31"/>
              <a:ext cx="96" cy="102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76"/>
              <a:ext cx="0" cy="14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76"/>
              <a:ext cx="0" cy="14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692"/>
              <a:chOff x="1152" y="2640"/>
              <a:chExt cx="1104" cy="1692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883"/>
                <a:ext cx="24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883"/>
                <a:ext cx="192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67"/>
                <a:ext cx="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51"/>
                <a:ext cx="0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51"/>
                <a:ext cx="144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51"/>
                <a:ext cx="168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3996"/>
                <a:ext cx="0" cy="93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883"/>
              <a:ext cx="0" cy="11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024" cy="1692"/>
              <a:chOff x="1152" y="2640"/>
              <a:chExt cx="1024" cy="1692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925" y="3792"/>
                <a:ext cx="251" cy="2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883"/>
                <a:ext cx="24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883"/>
                <a:ext cx="192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67"/>
                <a:ext cx="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51"/>
                <a:ext cx="0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51"/>
                <a:ext cx="144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51"/>
                <a:ext cx="203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3996"/>
                <a:ext cx="0" cy="93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31"/>
              <a:ext cx="624" cy="93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97"/>
              <a:ext cx="1536" cy="9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97"/>
              <a:ext cx="240" cy="43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97"/>
              <a:ext cx="1344" cy="43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3442096" y="1019177"/>
            <a:ext cx="2272904" cy="1323975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2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dirty="0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050" i="1" dirty="0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085852" y="2649146"/>
            <a:ext cx="5503069" cy="1744265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 sz="1050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050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4677965" y="2644379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4677965" y="2644379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2856308" y="3015854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4972052" y="2982516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6285308" y="2993236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2458638" y="3390904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2964659" y="3384947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3599258" y="3384947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4682726" y="3378998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5208983" y="3378998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6284121" y="3378998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2451495" y="3788573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2856308" y="3014667"/>
            <a:ext cx="217884" cy="198835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4974434" y="2983711"/>
            <a:ext cx="217885" cy="198835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6286502" y="2996804"/>
            <a:ext cx="217885" cy="198834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2461020" y="3387329"/>
            <a:ext cx="217884" cy="198834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2528888"/>
            <a:ext cx="9144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9" rIns="68574" bIns="34289"/>
          <a:lstStyle/>
          <a:p>
            <a:endParaRPr lang="en-US" sz="1050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734988" y="1263491"/>
            <a:ext cx="1775222" cy="6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Strategy: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En</a:t>
            </a: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sığ</a:t>
            </a: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düğüme</a:t>
            </a: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kadar</a:t>
            </a: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050" i="1" dirty="0" err="1">
                <a:solidFill>
                  <a:schemeClr val="tx2"/>
                </a:solidFill>
                <a:latin typeface="Calibri" pitchFamily="34" charset="0"/>
              </a:rPr>
              <a:t>genişlemek</a:t>
            </a:r>
            <a:endParaRPr lang="en-US" sz="1050" i="1" dirty="0">
              <a:solidFill>
                <a:schemeClr val="tx2"/>
              </a:solidFill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050" i="1" dirty="0">
                <a:solidFill>
                  <a:schemeClr val="tx2"/>
                </a:solidFill>
                <a:latin typeface="Calibri" pitchFamily="34" charset="0"/>
              </a:rPr>
              <a:t>Implementation: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mpty-BFS">
            <a:hlinkClick r:id="" action="ppaction://media"/>
            <a:extLst>
              <a:ext uri="{FF2B5EF4-FFF2-40B4-BE49-F238E27FC236}">
                <a16:creationId xmlns:a16="http://schemas.microsoft.com/office/drawing/2014/main" id="{CBF37E18-A094-FAFF-066A-9A92733EB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181"/>
          <a:stretch/>
        </p:blipFill>
        <p:spPr>
          <a:xfrm>
            <a:off x="1504156" y="184679"/>
            <a:ext cx="6135688" cy="47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zeShallowDeep-BFS">
            <a:hlinkClick r:id="" action="ppaction://media"/>
            <a:extLst>
              <a:ext uri="{FF2B5EF4-FFF2-40B4-BE49-F238E27FC236}">
                <a16:creationId xmlns:a16="http://schemas.microsoft.com/office/drawing/2014/main" id="{562BEFDF-A2F6-BD1E-EDA7-0236E09FF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041"/>
          <a:stretch/>
        </p:blipFill>
        <p:spPr>
          <a:xfrm>
            <a:off x="1092993" y="129646"/>
            <a:ext cx="6958013" cy="48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7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2444354" y="3708796"/>
            <a:ext cx="217884" cy="198834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3836198" y="3695702"/>
            <a:ext cx="217885" cy="19883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68574" tIns="34289" rIns="68574" bIns="34289" anchor="ctr"/>
          <a:lstStyle/>
          <a:p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3835004" y="4090990"/>
            <a:ext cx="217884" cy="19883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5216129" y="3288509"/>
            <a:ext cx="217884" cy="19883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4031460" y="4486277"/>
            <a:ext cx="217885" cy="198835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831185" y="2556275"/>
            <a:ext cx="5037535" cy="2512219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50">
                <a:solidFill>
                  <a:schemeClr val="tx2"/>
                </a:solidFill>
              </a:endParaRPr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>
          <a:xfrm>
            <a:off x="695634" y="338277"/>
            <a:ext cx="7704000" cy="5727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2420541" y="2536030"/>
            <a:ext cx="4114800" cy="2493681"/>
            <a:chOff x="48" y="2332"/>
            <a:chExt cx="3456" cy="2384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tx2"/>
                  </a:solidFill>
                </a:rPr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4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>
                  <a:solidFill>
                    <a:schemeClr val="tx2"/>
                  </a:solidFill>
                </a:rPr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31"/>
              <a:ext cx="336" cy="102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31"/>
              <a:ext cx="96" cy="102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76"/>
              <a:ext cx="0" cy="14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76"/>
              <a:ext cx="0" cy="14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692"/>
              <a:chOff x="1152" y="2640"/>
              <a:chExt cx="1104" cy="1692"/>
            </a:xfrm>
          </p:grpSpPr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>
                    <a:solidFill>
                      <a:schemeClr val="tx2"/>
                    </a:solidFill>
                  </a:rPr>
                  <a:t>h</a:t>
                </a:r>
              </a:p>
            </p:txBody>
          </p:sp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>
                    <a:solidFill>
                      <a:schemeClr val="tx2"/>
                    </a:solidFill>
                  </a:rPr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>
                    <a:solidFill>
                      <a:schemeClr val="tx2"/>
                    </a:solidFill>
                  </a:rPr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>
                    <a:solidFill>
                      <a:schemeClr val="tx2"/>
                    </a:solidFill>
                  </a:rPr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883"/>
                <a:ext cx="24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883"/>
                <a:ext cx="192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67"/>
                <a:ext cx="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51"/>
                <a:ext cx="0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51"/>
                <a:ext cx="144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51"/>
                <a:ext cx="168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3996"/>
                <a:ext cx="0" cy="93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50" i="1" dirty="0">
                  <a:solidFill>
                    <a:schemeClr val="tx2"/>
                  </a:solidFill>
                </a:rPr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883"/>
              <a:ext cx="0" cy="11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692"/>
              <a:chOff x="1152" y="2640"/>
              <a:chExt cx="1104" cy="1692"/>
            </a:xfrm>
          </p:grpSpPr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>
                    <a:solidFill>
                      <a:schemeClr val="tx2"/>
                    </a:solidFill>
                  </a:rPr>
                  <a:t>h</a:t>
                </a:r>
              </a:p>
            </p:txBody>
          </p:sp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>
                    <a:solidFill>
                      <a:schemeClr val="tx2"/>
                    </a:solidFill>
                  </a:rPr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>
                    <a:solidFill>
                      <a:schemeClr val="tx2"/>
                    </a:solidFill>
                  </a:rPr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 dirty="0">
                    <a:solidFill>
                      <a:schemeClr val="tx2"/>
                    </a:solidFill>
                  </a:rPr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dirty="0">
                    <a:solidFill>
                      <a:schemeClr val="tx2"/>
                    </a:solidFill>
                  </a:rPr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50" i="1">
                    <a:solidFill>
                      <a:schemeClr val="tx2"/>
                    </a:solidFill>
                  </a:rPr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883"/>
                <a:ext cx="24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883"/>
                <a:ext cx="192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67"/>
                <a:ext cx="144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67"/>
                <a:ext cx="0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51"/>
                <a:ext cx="0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51"/>
                <a:ext cx="144" cy="102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51"/>
                <a:ext cx="168" cy="141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3996"/>
                <a:ext cx="0" cy="93"/>
              </a:xfrm>
              <a:prstGeom prst="straightConnector1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31"/>
              <a:ext cx="624" cy="93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97"/>
              <a:ext cx="1536" cy="91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97"/>
              <a:ext cx="240" cy="43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97"/>
              <a:ext cx="1344" cy="43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4682729" y="2569370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4683923" y="2570558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2875361" y="2940845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4970861" y="2890839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6279360" y="2902745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285752" y="1085850"/>
            <a:ext cx="2196703" cy="6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i="1" dirty="0">
                <a:solidFill>
                  <a:schemeClr val="tx2"/>
                </a:solidFill>
              </a:rPr>
              <a:t>Strategy: </a:t>
            </a:r>
            <a:r>
              <a:rPr lang="en-US" sz="1050" i="1" dirty="0" err="1">
                <a:solidFill>
                  <a:schemeClr val="tx2"/>
                </a:solidFill>
              </a:rPr>
              <a:t>Önce</a:t>
            </a:r>
            <a:r>
              <a:rPr lang="en-US" sz="1050" i="1" dirty="0">
                <a:solidFill>
                  <a:schemeClr val="tx2"/>
                </a:solidFill>
              </a:rPr>
              <a:t> </a:t>
            </a:r>
            <a:r>
              <a:rPr lang="en-US" sz="1050" i="1" dirty="0" err="1">
                <a:solidFill>
                  <a:schemeClr val="tx2"/>
                </a:solidFill>
              </a:rPr>
              <a:t>en</a:t>
            </a:r>
            <a:r>
              <a:rPr lang="en-US" sz="1050" i="1" dirty="0">
                <a:solidFill>
                  <a:schemeClr val="tx2"/>
                </a:solidFill>
              </a:rPr>
              <a:t> </a:t>
            </a:r>
            <a:r>
              <a:rPr lang="en-US" sz="1050" i="1" dirty="0" err="1">
                <a:solidFill>
                  <a:schemeClr val="tx2"/>
                </a:solidFill>
              </a:rPr>
              <a:t>az</a:t>
            </a:r>
            <a:r>
              <a:rPr lang="en-US" sz="1050" i="1" dirty="0">
                <a:solidFill>
                  <a:schemeClr val="tx2"/>
                </a:solidFill>
              </a:rPr>
              <a:t> </a:t>
            </a:r>
            <a:r>
              <a:rPr lang="en-US" sz="1050" i="1" dirty="0" err="1">
                <a:solidFill>
                  <a:schemeClr val="tx2"/>
                </a:solidFill>
              </a:rPr>
              <a:t>maliyetli</a:t>
            </a:r>
            <a:r>
              <a:rPr lang="en-US" sz="1050" i="1" dirty="0">
                <a:solidFill>
                  <a:schemeClr val="tx2"/>
                </a:solidFill>
              </a:rPr>
              <a:t> </a:t>
            </a:r>
            <a:r>
              <a:rPr lang="en-US" sz="1050" i="1" dirty="0" err="1">
                <a:solidFill>
                  <a:schemeClr val="tx2"/>
                </a:solidFill>
              </a:rPr>
              <a:t>düğüm</a:t>
            </a:r>
            <a:endParaRPr lang="en-US" sz="1050" i="1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1050" i="1" dirty="0" err="1">
                <a:solidFill>
                  <a:schemeClr val="tx2"/>
                </a:solidFill>
              </a:rPr>
              <a:t>Öncelik</a:t>
            </a:r>
            <a:r>
              <a:rPr lang="en-US" sz="1050" i="1" dirty="0">
                <a:solidFill>
                  <a:schemeClr val="tx2"/>
                </a:solidFill>
              </a:rPr>
              <a:t> : </a:t>
            </a:r>
            <a:r>
              <a:rPr lang="en-US" sz="1050" i="1" dirty="0" err="1">
                <a:solidFill>
                  <a:schemeClr val="tx2"/>
                </a:solidFill>
              </a:rPr>
              <a:t>Toplam</a:t>
            </a:r>
            <a:r>
              <a:rPr lang="en-US" sz="1050" i="1" dirty="0">
                <a:solidFill>
                  <a:schemeClr val="tx2"/>
                </a:solidFill>
              </a:rPr>
              <a:t> </a:t>
            </a:r>
            <a:r>
              <a:rPr lang="en-US" sz="1050" i="1" dirty="0" err="1">
                <a:solidFill>
                  <a:schemeClr val="tx2"/>
                </a:solidFill>
              </a:rPr>
              <a:t>maliyet</a:t>
            </a:r>
            <a:r>
              <a:rPr lang="en-US" sz="1050" i="1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3429001" y="952501"/>
            <a:ext cx="2403872" cy="1326356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050">
                    <a:solidFill>
                      <a:schemeClr val="tx2"/>
                    </a:solidFill>
                  </a:rPr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050" dirty="0">
                    <a:solidFill>
                      <a:schemeClr val="tx2"/>
                    </a:solidFill>
                  </a:rPr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ln>
                <a:headEnd/>
                <a:tailE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125" i="1" dirty="0">
                    <a:solidFill>
                      <a:schemeClr val="tx2"/>
                    </a:solidFill>
                  </a:rPr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ln>
                <a:headEnd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3200401" y="2901554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5268517" y="2849165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6550822" y="2846786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6278166" y="2901551"/>
            <a:ext cx="217884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6291267" y="3286127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6569872" y="3227786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2457455" y="3299221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2970611" y="3298034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3592116" y="3292076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2674147" y="3265886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3115867" y="3380186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3813574" y="3245645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2875361" y="2940845"/>
            <a:ext cx="217884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2457455" y="3299221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2443167" y="3708796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3590930" y="3293270"/>
            <a:ext cx="217885" cy="19883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3327797" y="3688559"/>
            <a:ext cx="217884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3835004" y="3694508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4040983" y="3646886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3514726" y="3651647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13</a:t>
            </a:r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3833817" y="4089796"/>
            <a:ext cx="217885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4032649" y="4048127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4231483" y="4443413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3361135" y="4443413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3645698" y="4471990"/>
            <a:ext cx="217885" cy="19883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4967292" y="2892026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4689872" y="3287314"/>
            <a:ext cx="217884" cy="19883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4866085" y="3245645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5403058" y="3237311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4031460" y="4487464"/>
            <a:ext cx="217885" cy="198834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4912522" y="2514602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2665810" y="3650456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3663553" y="1481141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4408885" y="1596629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3551635" y="1966916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3918346" y="1243016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3776662" y="914402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4314826" y="1229918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5012533" y="1689500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5260180" y="1594250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4100515" y="2138366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5655469" y="1778795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5667376" y="1290641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432324" y="2709860"/>
            <a:ext cx="297656" cy="2239566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4" tIns="34289" rIns="68574" bIns="34289" anchor="ctr"/>
          <a:lstStyle/>
          <a:p>
            <a:endParaRPr lang="en-US" sz="1050">
              <a:solidFill>
                <a:schemeClr val="tx2"/>
              </a:solidFill>
            </a:endParaRPr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685801" y="3620691"/>
            <a:ext cx="869156" cy="3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4600576" y="1370411"/>
            <a:ext cx="403622" cy="23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>
                <a:solidFill>
                  <a:schemeClr val="tx2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008" grpId="0" animBg="1"/>
      <p:bldP spid="806014" grpId="0" animBg="1"/>
      <p:bldP spid="806017" grpId="0" animBg="1"/>
      <p:bldP spid="806023" grpId="0" animBg="1"/>
      <p:bldP spid="806018" grpId="0" animBg="1"/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5" grpId="0" animBg="1"/>
      <p:bldP spid="806016" grpId="0"/>
      <p:bldP spid="806019" grpId="0"/>
      <p:bldP spid="806020" grpId="0"/>
      <p:bldP spid="806021" grpId="0" animBg="1"/>
      <p:bldP spid="806022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mpty-UCS">
            <a:hlinkClick r:id="" action="ppaction://media"/>
            <a:extLst>
              <a:ext uri="{FF2B5EF4-FFF2-40B4-BE49-F238E27FC236}">
                <a16:creationId xmlns:a16="http://schemas.microsoft.com/office/drawing/2014/main" id="{5D9626C3-48C4-AAA8-F78F-DFFCB0F90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876"/>
          <a:stretch/>
        </p:blipFill>
        <p:spPr>
          <a:xfrm>
            <a:off x="1504156" y="125412"/>
            <a:ext cx="6135687" cy="48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zeShallowDeep-UCS">
            <a:hlinkClick r:id="" action="ppaction://media"/>
            <a:extLst>
              <a:ext uri="{FF2B5EF4-FFF2-40B4-BE49-F238E27FC236}">
                <a16:creationId xmlns:a16="http://schemas.microsoft.com/office/drawing/2014/main" id="{3A1366F0-0A55-F66C-20FF-65C9F98E1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371"/>
          <a:stretch/>
        </p:blipFill>
        <p:spPr>
          <a:xfrm>
            <a:off x="1092993" y="138112"/>
            <a:ext cx="6958013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4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131ED1-3002-0B4C-1587-4E0FD792C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2" t="2149" r="48529"/>
          <a:stretch/>
        </p:blipFill>
        <p:spPr>
          <a:xfrm>
            <a:off x="2723029" y="467711"/>
            <a:ext cx="3697941" cy="42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18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905976" y="211666"/>
            <a:ext cx="3332047" cy="2202391"/>
          </a:xfrm>
        </p:spPr>
        <p:txBody>
          <a:bodyPr/>
          <a:lstStyle/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Informed Search</a:t>
            </a:r>
          </a:p>
          <a:p>
            <a:pPr lvl="1"/>
            <a:r>
              <a:rPr lang="en-US" sz="2800" dirty="0"/>
              <a:t>Greedy search</a:t>
            </a:r>
          </a:p>
          <a:p>
            <a:pPr lvl="1"/>
            <a:r>
              <a:rPr lang="en-US" sz="2400" dirty="0"/>
              <a:t>Heuristics</a:t>
            </a:r>
          </a:p>
          <a:p>
            <a:pPr lvl="2"/>
            <a:r>
              <a:rPr lang="en-US" sz="2400" dirty="0"/>
              <a:t>A* search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6A3CE-A052-B07B-7E56-E3F6CF3A1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951" y="2571749"/>
            <a:ext cx="3332047" cy="2499035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E679E4A-95A3-57B7-983E-BEA16770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9" y="2571749"/>
            <a:ext cx="4250252" cy="265853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0B147-2A7D-491A-E07E-DDD1BD28488F}"/>
              </a:ext>
            </a:extLst>
          </p:cNvPr>
          <p:cNvSpPr txBox="1"/>
          <p:nvPr/>
        </p:nvSpPr>
        <p:spPr>
          <a:xfrm>
            <a:off x="6200835" y="2793999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A*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E4BA2-BA53-0DCE-249E-99F63D992676}"/>
              </a:ext>
            </a:extLst>
          </p:cNvPr>
          <p:cNvSpPr txBox="1"/>
          <p:nvPr/>
        </p:nvSpPr>
        <p:spPr>
          <a:xfrm>
            <a:off x="1703713" y="2717799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400" dirty="0">
                <a:solidFill>
                  <a:schemeClr val="tx2"/>
                </a:solidFill>
              </a:rPr>
              <a:t>Greedy Search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1" y="194063"/>
            <a:ext cx="7717500" cy="572700"/>
          </a:xfrm>
        </p:spPr>
        <p:txBody>
          <a:bodyPr/>
          <a:lstStyle/>
          <a:p>
            <a:pPr eaLnBrk="1" hangingPunct="1"/>
            <a:r>
              <a:rPr lang="en-US" dirty="0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1" y="2624137"/>
            <a:ext cx="4967288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342899" y="914401"/>
            <a:ext cx="5985459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/>
          <a:lstStyle/>
          <a:p>
            <a:pPr marL="257150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10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600016" lvl="1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500" dirty="0" err="1">
                <a:solidFill>
                  <a:schemeClr val="tx2"/>
                </a:solidFill>
                <a:latin typeface="Calibri" pitchFamily="34" charset="0"/>
                <a:cs typeface="+mn-cs"/>
              </a:rPr>
              <a:t>Belirli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  <a:cs typeface="+mn-cs"/>
              </a:rPr>
              <a:t>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  <a:cs typeface="+mn-cs"/>
              </a:rPr>
              <a:t>bir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  <a:cs typeface="+mn-cs"/>
              </a:rPr>
              <a:t>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  <a:cs typeface="+mn-cs"/>
              </a:rPr>
              <a:t>arama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  <a:cs typeface="+mn-cs"/>
              </a:rPr>
              <a:t> problem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  <a:cs typeface="+mn-cs"/>
              </a:rPr>
              <a:t>için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  <a:cs typeface="+mn-cs"/>
              </a:rPr>
              <a:t>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  <a:cs typeface="+mn-cs"/>
              </a:rPr>
              <a:t>tasarlanmıştır</a:t>
            </a:r>
            <a:endParaRPr lang="en-US" dirty="0">
              <a:solidFill>
                <a:srgbClr val="FFFFFF"/>
              </a:solidFill>
              <a:latin typeface="Söhne"/>
            </a:endParaRPr>
          </a:p>
          <a:p>
            <a:pPr marL="600016" lvl="1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FFFFFF"/>
                </a:solidFill>
                <a:latin typeface="Söhne"/>
              </a:rPr>
              <a:t>Bir </a:t>
            </a:r>
            <a:r>
              <a:rPr lang="en-US" sz="1600" dirty="0" err="1">
                <a:solidFill>
                  <a:srgbClr val="FFFFFF"/>
                </a:solidFill>
                <a:latin typeface="Söhne"/>
              </a:rPr>
              <a:t>durumun</a:t>
            </a:r>
            <a:r>
              <a:rPr lang="en-US" sz="1600" dirty="0">
                <a:solidFill>
                  <a:srgbClr val="FFFFFF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öhne"/>
              </a:rPr>
              <a:t>hedefe</a:t>
            </a:r>
            <a:r>
              <a:rPr lang="en-US" sz="1600" dirty="0">
                <a:solidFill>
                  <a:srgbClr val="FFFFFF"/>
                </a:solidFill>
                <a:latin typeface="Söhne"/>
              </a:rPr>
              <a:t> ne </a:t>
            </a:r>
            <a:r>
              <a:rPr lang="en-US" sz="1600" dirty="0" err="1">
                <a:solidFill>
                  <a:srgbClr val="FFFFFF"/>
                </a:solidFill>
                <a:latin typeface="Söhne"/>
              </a:rPr>
              <a:t>kadar</a:t>
            </a:r>
            <a:r>
              <a:rPr lang="en-US" sz="1600" dirty="0">
                <a:solidFill>
                  <a:srgbClr val="FFFFFF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öhne"/>
              </a:rPr>
              <a:t>yakın</a:t>
            </a:r>
            <a:r>
              <a:rPr lang="en-US" sz="1600" dirty="0">
                <a:solidFill>
                  <a:srgbClr val="FFFFFF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öhne"/>
              </a:rPr>
              <a:t>olduğunu</a:t>
            </a:r>
            <a:r>
              <a:rPr lang="en-US" sz="1600" dirty="0">
                <a:solidFill>
                  <a:srgbClr val="FFFFFF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öhne"/>
              </a:rPr>
              <a:t>tahmin</a:t>
            </a:r>
            <a:r>
              <a:rPr lang="en-US" sz="1600" dirty="0">
                <a:solidFill>
                  <a:srgbClr val="FFFFFF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öhne"/>
              </a:rPr>
              <a:t>eden</a:t>
            </a:r>
            <a:r>
              <a:rPr lang="en-US" sz="1600" dirty="0">
                <a:solidFill>
                  <a:srgbClr val="FFFFFF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öhne"/>
              </a:rPr>
              <a:t>bir</a:t>
            </a:r>
            <a:r>
              <a:rPr lang="en-US" sz="1600" dirty="0">
                <a:solidFill>
                  <a:srgbClr val="FFFFFF"/>
                </a:solidFill>
                <a:latin typeface="Söhn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Söhne"/>
              </a:rPr>
              <a:t>fonksiyon</a:t>
            </a:r>
            <a:r>
              <a:rPr lang="en-US" sz="1600" dirty="0">
                <a:solidFill>
                  <a:srgbClr val="FFFFFF"/>
                </a:solidFill>
                <a:latin typeface="Söhne"/>
              </a:rPr>
              <a:t>.</a:t>
            </a:r>
            <a:endParaRPr lang="en-US" sz="1500" dirty="0">
              <a:solidFill>
                <a:schemeClr val="tx2"/>
              </a:solidFill>
              <a:latin typeface="Calibri" pitchFamily="34" charset="0"/>
              <a:cs typeface="+mn-cs"/>
            </a:endParaRPr>
          </a:p>
          <a:p>
            <a:pPr marL="600016" lvl="1" indent="-2571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500" dirty="0">
                <a:solidFill>
                  <a:schemeClr val="tx2"/>
                </a:solidFill>
                <a:latin typeface="Calibri" pitchFamily="34" charset="0"/>
                <a:cs typeface="+mn-cs"/>
              </a:rPr>
              <a:t>Examples: Manhattan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</a:rPr>
              <a:t>mesafe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  <a:cs typeface="+mn-cs"/>
              </a:rPr>
              <a:t>,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  <a:cs typeface="+mn-cs"/>
              </a:rPr>
              <a:t>Öklidyen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  <a:cs typeface="+mn-cs"/>
              </a:rPr>
              <a:t>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  <a:cs typeface="+mn-cs"/>
              </a:rPr>
              <a:t>mesafe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  <a:cs typeface="+mn-cs"/>
              </a:rPr>
              <a:t>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  <a:cs typeface="+mn-cs"/>
              </a:rPr>
              <a:t>rota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  <a:cs typeface="+mn-cs"/>
              </a:rPr>
              <a:t> </a:t>
            </a:r>
            <a:r>
              <a:rPr lang="en-US" sz="1500" dirty="0" err="1">
                <a:solidFill>
                  <a:schemeClr val="tx2"/>
                </a:solidFill>
                <a:latin typeface="Calibri" pitchFamily="34" charset="0"/>
                <a:cs typeface="+mn-cs"/>
              </a:rPr>
              <a:t>için</a:t>
            </a:r>
            <a:endParaRPr lang="en-US" sz="1500" dirty="0">
              <a:solidFill>
                <a:schemeClr val="tx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77470" y="3058715"/>
            <a:ext cx="2269331" cy="1443038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7103" cy="338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46656" cy="338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738193" y="3371851"/>
            <a:ext cx="2233607" cy="1129903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596782" cy="338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8359" y="914401"/>
            <a:ext cx="2555873" cy="1725215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7132" y="2959535"/>
            <a:ext cx="2607100" cy="178068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8055-2B93-5EA2-CE79-20CA7C3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Greedy search </a:t>
            </a:r>
            <a:r>
              <a:rPr lang="en-US" sz="1600" dirty="0"/>
              <a:t>(Best first search)</a:t>
            </a:r>
            <a:br>
              <a:rPr lang="en-US" sz="2800" dirty="0"/>
            </a:br>
            <a:endParaRPr lang="en-TR" dirty="0"/>
          </a:p>
        </p:txBody>
      </p:sp>
      <p:sp>
        <p:nvSpPr>
          <p:cNvPr id="6" name="AutoShape 15">
            <a:extLst>
              <a:ext uri="{FF2B5EF4-FFF2-40B4-BE49-F238E27FC236}">
                <a16:creationId xmlns:a16="http://schemas.microsoft.com/office/drawing/2014/main" id="{CEEB400F-2569-F69C-D5BC-CAD1F23CA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883" y="1201027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30</a:t>
            </a:r>
          </a:p>
        </p:txBody>
      </p:sp>
      <p:cxnSp>
        <p:nvCxnSpPr>
          <p:cNvPr id="7" name="AutoShape 99">
            <a:extLst>
              <a:ext uri="{FF2B5EF4-FFF2-40B4-BE49-F238E27FC236}">
                <a16:creationId xmlns:a16="http://schemas.microsoft.com/office/drawing/2014/main" id="{E285812C-F94F-CBFD-F697-1A2C36C6D27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38400" y="1484323"/>
            <a:ext cx="1659373" cy="606944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AutoShape 15">
            <a:extLst>
              <a:ext uri="{FF2B5EF4-FFF2-40B4-BE49-F238E27FC236}">
                <a16:creationId xmlns:a16="http://schemas.microsoft.com/office/drawing/2014/main" id="{539F11C3-CBAD-40E3-90A1-2AC520685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550" y="1966923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26</a:t>
            </a:r>
          </a:p>
        </p:txBody>
      </p:sp>
      <p:cxnSp>
        <p:nvCxnSpPr>
          <p:cNvPr id="11" name="AutoShape 99">
            <a:extLst>
              <a:ext uri="{FF2B5EF4-FFF2-40B4-BE49-F238E27FC236}">
                <a16:creationId xmlns:a16="http://schemas.microsoft.com/office/drawing/2014/main" id="{29791675-74F5-3110-63A1-6F0C60AA0EE7}"/>
              </a:ext>
            </a:extLst>
          </p:cNvPr>
          <p:cNvCxnSpPr>
            <a:cxnSpLocks noChangeShapeType="1"/>
            <a:stCxn id="10" idx="3"/>
            <a:endCxn id="14" idx="7"/>
          </p:cNvCxnSpPr>
          <p:nvPr/>
        </p:nvCxnSpPr>
        <p:spPr bwMode="auto">
          <a:xfrm flipH="1">
            <a:off x="1609463" y="2314866"/>
            <a:ext cx="490204" cy="407275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AutoShape 15">
            <a:extLst>
              <a:ext uri="{FF2B5EF4-FFF2-40B4-BE49-F238E27FC236}">
                <a16:creationId xmlns:a16="http://schemas.microsoft.com/office/drawing/2014/main" id="{E9CDE93D-7C55-1D41-6033-54747B75E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730" y="2662444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32</a:t>
            </a:r>
          </a:p>
        </p:txBody>
      </p:sp>
      <p:sp>
        <p:nvSpPr>
          <p:cNvPr id="17" name="AutoShape 15">
            <a:extLst>
              <a:ext uri="{FF2B5EF4-FFF2-40B4-BE49-F238E27FC236}">
                <a16:creationId xmlns:a16="http://schemas.microsoft.com/office/drawing/2014/main" id="{8E7B01F9-B837-5EE7-1240-FF65F7F26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376" y="1997082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31</a:t>
            </a:r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796EA6D6-0F69-9068-A194-661BCEF2F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550" y="2674292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33</a:t>
            </a:r>
          </a:p>
        </p:txBody>
      </p:sp>
      <p:sp>
        <p:nvSpPr>
          <p:cNvPr id="20" name="AutoShape 15">
            <a:extLst>
              <a:ext uri="{FF2B5EF4-FFF2-40B4-BE49-F238E27FC236}">
                <a16:creationId xmlns:a16="http://schemas.microsoft.com/office/drawing/2014/main" id="{E8FADC01-C0EB-F757-7678-C62B158B7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883" y="2734407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34</a:t>
            </a:r>
          </a:p>
        </p:txBody>
      </p:sp>
      <p:sp>
        <p:nvSpPr>
          <p:cNvPr id="21" name="AutoShape 15">
            <a:extLst>
              <a:ext uri="{FF2B5EF4-FFF2-40B4-BE49-F238E27FC236}">
                <a16:creationId xmlns:a16="http://schemas.microsoft.com/office/drawing/2014/main" id="{70747C93-5278-961A-87C9-7B38295F9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172" y="2668071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33</a:t>
            </a:r>
          </a:p>
        </p:txBody>
      </p:sp>
      <p:cxnSp>
        <p:nvCxnSpPr>
          <p:cNvPr id="23" name="AutoShape 99">
            <a:extLst>
              <a:ext uri="{FF2B5EF4-FFF2-40B4-BE49-F238E27FC236}">
                <a16:creationId xmlns:a16="http://schemas.microsoft.com/office/drawing/2014/main" id="{6AAA863A-B052-DFB6-0A6A-F8E8E80336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48441" y="2170210"/>
            <a:ext cx="0" cy="54889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AutoShape 99">
            <a:extLst>
              <a:ext uri="{FF2B5EF4-FFF2-40B4-BE49-F238E27FC236}">
                <a16:creationId xmlns:a16="http://schemas.microsoft.com/office/drawing/2014/main" id="{17469F4A-9B58-23B0-6617-8D3EBF053A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85338" y="2209138"/>
            <a:ext cx="677405" cy="47173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AutoShape 99">
            <a:extLst>
              <a:ext uri="{FF2B5EF4-FFF2-40B4-BE49-F238E27FC236}">
                <a16:creationId xmlns:a16="http://schemas.microsoft.com/office/drawing/2014/main" id="{A4FF8699-CC76-18F9-EBC2-E389A5C38D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91047" y="1594841"/>
            <a:ext cx="0" cy="37208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AutoShape 15">
            <a:extLst>
              <a:ext uri="{FF2B5EF4-FFF2-40B4-BE49-F238E27FC236}">
                <a16:creationId xmlns:a16="http://schemas.microsoft.com/office/drawing/2014/main" id="{CEA77ABF-555A-48EC-1501-27898FBF1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957" y="1921078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29</a:t>
            </a:r>
          </a:p>
        </p:txBody>
      </p:sp>
      <p:cxnSp>
        <p:nvCxnSpPr>
          <p:cNvPr id="34" name="AutoShape 99">
            <a:extLst>
              <a:ext uri="{FF2B5EF4-FFF2-40B4-BE49-F238E27FC236}">
                <a16:creationId xmlns:a16="http://schemas.microsoft.com/office/drawing/2014/main" id="{F3D8F0F8-6FA7-016D-BA90-DAF57E3398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87308" y="2231014"/>
            <a:ext cx="0" cy="54889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AutoShape 99">
            <a:extLst>
              <a:ext uri="{FF2B5EF4-FFF2-40B4-BE49-F238E27FC236}">
                <a16:creationId xmlns:a16="http://schemas.microsoft.com/office/drawing/2014/main" id="{FF5FF73A-F1B6-119D-816E-6F094FD130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85733" y="1447148"/>
            <a:ext cx="914847" cy="599655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AutoShape 99">
            <a:extLst>
              <a:ext uri="{FF2B5EF4-FFF2-40B4-BE49-F238E27FC236}">
                <a16:creationId xmlns:a16="http://schemas.microsoft.com/office/drawing/2014/main" id="{841DBF37-4CF0-6B9B-3652-DD51BA8207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84428" y="2266769"/>
            <a:ext cx="482358" cy="50346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AutoShape 99">
            <a:extLst>
              <a:ext uri="{FF2B5EF4-FFF2-40B4-BE49-F238E27FC236}">
                <a16:creationId xmlns:a16="http://schemas.microsoft.com/office/drawing/2014/main" id="{2C52A2F6-BBAD-4F7C-C4A7-9423452156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3540" y="2200902"/>
            <a:ext cx="0" cy="54889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AutoShape 99">
            <a:extLst>
              <a:ext uri="{FF2B5EF4-FFF2-40B4-BE49-F238E27FC236}">
                <a16:creationId xmlns:a16="http://schemas.microsoft.com/office/drawing/2014/main" id="{ABE9B40A-C88D-8511-86A6-6028BD2027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0295" y="2171876"/>
            <a:ext cx="504212" cy="54722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AutoShape 15">
            <a:extLst>
              <a:ext uri="{FF2B5EF4-FFF2-40B4-BE49-F238E27FC236}">
                <a16:creationId xmlns:a16="http://schemas.microsoft.com/office/drawing/2014/main" id="{C7870DE5-8BAA-917F-D6E5-366EF60EB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288" y="2706088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33</a:t>
            </a:r>
          </a:p>
        </p:txBody>
      </p:sp>
      <p:sp>
        <p:nvSpPr>
          <p:cNvPr id="41" name="AutoShape 15">
            <a:extLst>
              <a:ext uri="{FF2B5EF4-FFF2-40B4-BE49-F238E27FC236}">
                <a16:creationId xmlns:a16="http://schemas.microsoft.com/office/drawing/2014/main" id="{DD289CA4-4E3C-2DE7-24F9-7953EAAA1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15" y="2734407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25</a:t>
            </a:r>
          </a:p>
        </p:txBody>
      </p:sp>
      <p:sp>
        <p:nvSpPr>
          <p:cNvPr id="42" name="AutoShape 15">
            <a:extLst>
              <a:ext uri="{FF2B5EF4-FFF2-40B4-BE49-F238E27FC236}">
                <a16:creationId xmlns:a16="http://schemas.microsoft.com/office/drawing/2014/main" id="{523364AE-2025-EBE6-5192-86850FCB7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747" y="2727265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33</a:t>
            </a:r>
          </a:p>
        </p:txBody>
      </p:sp>
      <p:cxnSp>
        <p:nvCxnSpPr>
          <p:cNvPr id="49" name="AutoShape 99">
            <a:extLst>
              <a:ext uri="{FF2B5EF4-FFF2-40B4-BE49-F238E27FC236}">
                <a16:creationId xmlns:a16="http://schemas.microsoft.com/office/drawing/2014/main" id="{0DAF3ABD-4B33-E8BA-8BD3-D7696CED6D1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84428" y="3070022"/>
            <a:ext cx="482358" cy="50346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AutoShape 99">
            <a:extLst>
              <a:ext uri="{FF2B5EF4-FFF2-40B4-BE49-F238E27FC236}">
                <a16:creationId xmlns:a16="http://schemas.microsoft.com/office/drawing/2014/main" id="{A0F61D77-0997-8655-3871-ACEEAE42A6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3540" y="3004155"/>
            <a:ext cx="0" cy="54889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AutoShape 99">
            <a:extLst>
              <a:ext uri="{FF2B5EF4-FFF2-40B4-BE49-F238E27FC236}">
                <a16:creationId xmlns:a16="http://schemas.microsoft.com/office/drawing/2014/main" id="{97842EE8-C317-98A0-1F8A-D8BF7B1008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0295" y="2975129"/>
            <a:ext cx="504212" cy="547226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AutoShape 15">
            <a:extLst>
              <a:ext uri="{FF2B5EF4-FFF2-40B4-BE49-F238E27FC236}">
                <a16:creationId xmlns:a16="http://schemas.microsoft.com/office/drawing/2014/main" id="{C5B8B699-DD77-D3E3-A3D3-414B6EABA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288" y="3509341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23</a:t>
            </a:r>
          </a:p>
        </p:txBody>
      </p:sp>
      <p:sp>
        <p:nvSpPr>
          <p:cNvPr id="53" name="AutoShape 15">
            <a:extLst>
              <a:ext uri="{FF2B5EF4-FFF2-40B4-BE49-F238E27FC236}">
                <a16:creationId xmlns:a16="http://schemas.microsoft.com/office/drawing/2014/main" id="{FE343553-59DE-55B5-51BB-E9FABE8B3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15" y="3537660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25</a:t>
            </a:r>
          </a:p>
        </p:txBody>
      </p:sp>
      <p:sp>
        <p:nvSpPr>
          <p:cNvPr id="54" name="AutoShape 15">
            <a:extLst>
              <a:ext uri="{FF2B5EF4-FFF2-40B4-BE49-F238E27FC236}">
                <a16:creationId xmlns:a16="http://schemas.microsoft.com/office/drawing/2014/main" id="{F4CB2975-E5D7-6811-95AB-515132890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747" y="3530518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26</a:t>
            </a:r>
          </a:p>
        </p:txBody>
      </p:sp>
      <p:cxnSp>
        <p:nvCxnSpPr>
          <p:cNvPr id="55" name="AutoShape 99">
            <a:extLst>
              <a:ext uri="{FF2B5EF4-FFF2-40B4-BE49-F238E27FC236}">
                <a16:creationId xmlns:a16="http://schemas.microsoft.com/office/drawing/2014/main" id="{CDC603E9-F44A-BA66-08D9-C5593378AB7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232862" y="3830609"/>
            <a:ext cx="482358" cy="50346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AutoShape 99">
            <a:extLst>
              <a:ext uri="{FF2B5EF4-FFF2-40B4-BE49-F238E27FC236}">
                <a16:creationId xmlns:a16="http://schemas.microsoft.com/office/drawing/2014/main" id="{D538B3AD-5856-CAD8-8965-1AC108DA07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71974" y="3764742"/>
            <a:ext cx="0" cy="548892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AutoShape 15">
            <a:extLst>
              <a:ext uri="{FF2B5EF4-FFF2-40B4-BE49-F238E27FC236}">
                <a16:creationId xmlns:a16="http://schemas.microsoft.com/office/drawing/2014/main" id="{56C029F8-54C0-3D08-D1AA-8CFC75F3E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722" y="4269928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58" name="AutoShape 15">
            <a:extLst>
              <a:ext uri="{FF2B5EF4-FFF2-40B4-BE49-F238E27FC236}">
                <a16:creationId xmlns:a16="http://schemas.microsoft.com/office/drawing/2014/main" id="{624FA534-1019-451C-C6B4-D565FC6A7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549" y="4298247"/>
            <a:ext cx="396850" cy="407640"/>
          </a:xfrm>
          <a:prstGeom prst="flowChartConnector">
            <a:avLst/>
          </a:prstGeom>
          <a:solidFill>
            <a:schemeClr val="accent2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1125" i="1" dirty="0">
                <a:solidFill>
                  <a:schemeClr val="tx2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9398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856DB96-B5F6-D4FC-EE1F-510702CF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an Turing - Computer Science &amp; LGBTIQ Trailblazer - AWL">
            <a:extLst>
              <a:ext uri="{FF2B5EF4-FFF2-40B4-BE49-F238E27FC236}">
                <a16:creationId xmlns:a16="http://schemas.microsoft.com/office/drawing/2014/main" id="{9E7569BC-5043-09CB-EFEC-51F1AFD69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7" y="1852084"/>
            <a:ext cx="1626010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70;p17">
            <a:extLst>
              <a:ext uri="{FF2B5EF4-FFF2-40B4-BE49-F238E27FC236}">
                <a16:creationId xmlns:a16="http://schemas.microsoft.com/office/drawing/2014/main" id="{427E396C-E136-6C40-89EE-4E4EFC9A4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Tarihçe</a:t>
            </a:r>
            <a:r>
              <a:rPr lang="en" dirty="0"/>
              <a:t> :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8280D-2F3C-DC73-CCDE-DBD28EA0D07A}"/>
              </a:ext>
            </a:extLst>
          </p:cNvPr>
          <p:cNvSpPr txBox="1"/>
          <p:nvPr/>
        </p:nvSpPr>
        <p:spPr>
          <a:xfrm>
            <a:off x="1399116" y="4203890"/>
            <a:ext cx="86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600" dirty="0">
                <a:solidFill>
                  <a:schemeClr val="tx2">
                    <a:lumMod val="50000"/>
                  </a:schemeClr>
                </a:solidFill>
              </a:rPr>
              <a:t>1950</a:t>
            </a:r>
            <a:endParaRPr lang="en-TR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3F613-8419-B452-33EF-2A4C0AD4148D}"/>
              </a:ext>
            </a:extLst>
          </p:cNvPr>
          <p:cNvSpPr txBox="1"/>
          <p:nvPr/>
        </p:nvSpPr>
        <p:spPr>
          <a:xfrm>
            <a:off x="3098800" y="2571750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Bir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insanı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insan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olduğuna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inandırabilirse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zeki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adlandırılmayı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hak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ederdi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.</a:t>
            </a:r>
          </a:p>
          <a:p>
            <a:pPr algn="l"/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66005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eedy best first">
            <a:hlinkClick r:id="" action="ppaction://media"/>
            <a:extLst>
              <a:ext uri="{FF2B5EF4-FFF2-40B4-BE49-F238E27FC236}">
                <a16:creationId xmlns:a16="http://schemas.microsoft.com/office/drawing/2014/main" id="{1B105128-37C8-4BD3-69B2-E76658820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3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46C25-3F5D-91F8-1CA3-B64B8AF7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pty-greedy">
            <a:hlinkClick r:id="" action="ppaction://media"/>
            <a:extLst>
              <a:ext uri="{FF2B5EF4-FFF2-40B4-BE49-F238E27FC236}">
                <a16:creationId xmlns:a16="http://schemas.microsoft.com/office/drawing/2014/main" id="{A151750D-E12D-8994-473F-7FBD71127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876"/>
          <a:stretch/>
        </p:blipFill>
        <p:spPr>
          <a:xfrm>
            <a:off x="1504156" y="125412"/>
            <a:ext cx="6135688" cy="48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7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zeShallowDeep-greedy">
            <a:hlinkClick r:id="" action="ppaction://media"/>
            <a:extLst>
              <a:ext uri="{FF2B5EF4-FFF2-40B4-BE49-F238E27FC236}">
                <a16:creationId xmlns:a16="http://schemas.microsoft.com/office/drawing/2014/main" id="{BAF83613-576A-D7CB-1C84-C37CEC2C72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61" t="5865" r="920"/>
          <a:stretch/>
        </p:blipFill>
        <p:spPr>
          <a:xfrm>
            <a:off x="1151467" y="150812"/>
            <a:ext cx="6841066" cy="484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: Yuvarlatılmış Köşeler 9">
            <a:extLst>
              <a:ext uri="{FF2B5EF4-FFF2-40B4-BE49-F238E27FC236}">
                <a16:creationId xmlns:a16="http://schemas.microsoft.com/office/drawing/2014/main" id="{2C62B896-85FC-4790-8FFE-9FE73E5E469B}"/>
              </a:ext>
            </a:extLst>
          </p:cNvPr>
          <p:cNvSpPr/>
          <p:nvPr/>
        </p:nvSpPr>
        <p:spPr>
          <a:xfrm>
            <a:off x="4502192" y="3694553"/>
            <a:ext cx="2473173" cy="474036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numCol="1" anchor="ctr"/>
          <a:lstStyle/>
          <a:p>
            <a:pPr algn="ctr"/>
            <a:r>
              <a:rPr lang="tr-TR" i="1" dirty="0">
                <a:latin typeface="Metropolis" panose="00000500000000000000" pitchFamily="50" charset="-94"/>
              </a:rPr>
              <a:t>f</a:t>
            </a:r>
            <a:r>
              <a:rPr lang="tr-TR" dirty="0">
                <a:latin typeface="Metropolis" panose="00000500000000000000" pitchFamily="50" charset="-94"/>
              </a:rPr>
              <a:t>(</a:t>
            </a:r>
            <a:r>
              <a:rPr lang="tr-TR" i="1" dirty="0">
                <a:latin typeface="Metropolis" panose="00000500000000000000" pitchFamily="50" charset="-94"/>
              </a:rPr>
              <a:t>n</a:t>
            </a:r>
            <a:r>
              <a:rPr lang="tr-TR" dirty="0">
                <a:latin typeface="Metropolis" panose="00000500000000000000" pitchFamily="50" charset="-94"/>
              </a:rPr>
              <a:t>) = </a:t>
            </a:r>
            <a:r>
              <a:rPr lang="tr-TR" i="1" dirty="0">
                <a:latin typeface="Metropolis" panose="00000500000000000000" pitchFamily="50" charset="-94"/>
              </a:rPr>
              <a:t>g</a:t>
            </a:r>
            <a:r>
              <a:rPr lang="tr-TR" dirty="0">
                <a:latin typeface="Metropolis" panose="00000500000000000000" pitchFamily="50" charset="-94"/>
              </a:rPr>
              <a:t>(</a:t>
            </a:r>
            <a:r>
              <a:rPr lang="tr-TR" i="1" dirty="0">
                <a:latin typeface="Metropolis" panose="00000500000000000000" pitchFamily="50" charset="-94"/>
              </a:rPr>
              <a:t>n</a:t>
            </a:r>
            <a:r>
              <a:rPr lang="tr-TR" dirty="0">
                <a:latin typeface="Metropolis" panose="00000500000000000000" pitchFamily="50" charset="-94"/>
              </a:rPr>
              <a:t>) + </a:t>
            </a:r>
            <a:r>
              <a:rPr lang="tr-TR" i="1" dirty="0">
                <a:latin typeface="Metropolis" panose="00000500000000000000" pitchFamily="50" charset="-94"/>
              </a:rPr>
              <a:t>h</a:t>
            </a:r>
            <a:r>
              <a:rPr lang="tr-TR" dirty="0">
                <a:latin typeface="Metropolis" panose="00000500000000000000" pitchFamily="50" charset="-94"/>
              </a:rPr>
              <a:t>(</a:t>
            </a:r>
            <a:r>
              <a:rPr lang="tr-TR" i="1" dirty="0">
                <a:latin typeface="Metropolis" panose="00000500000000000000" pitchFamily="50" charset="-94"/>
              </a:rPr>
              <a:t>n</a:t>
            </a:r>
            <a:r>
              <a:rPr lang="tr-TR" dirty="0">
                <a:latin typeface="Metropolis" panose="00000500000000000000" pitchFamily="50" charset="-94"/>
              </a:rPr>
              <a:t>)</a:t>
            </a:r>
            <a:endParaRPr lang="en-US" dirty="0">
              <a:latin typeface="Metropolis" panose="00000500000000000000" pitchFamily="50" charset="-94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71500" y="493373"/>
            <a:ext cx="2225488" cy="2490577"/>
          </a:xfrm>
        </p:spPr>
        <p:txBody>
          <a:bodyPr>
            <a:normAutofit/>
          </a:bodyPr>
          <a:lstStyle/>
          <a:p>
            <a:r>
              <a:rPr lang="tr-TR" sz="27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anose="00000A00000000000000" pitchFamily="50" charset="-94"/>
              </a:rPr>
              <a:t>A* </a:t>
            </a:r>
            <a:r>
              <a:rPr lang="tr-TR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anose="00000A00000000000000" pitchFamily="50" charset="-94"/>
              </a:rPr>
              <a:t>Arama Algoritması</a:t>
            </a:r>
            <a:endParaRPr lang="tr-TR" sz="27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Metropolis Black" panose="00000A00000000000000" pitchFamily="50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F5CEE75-4A69-654A-B256-33C2103CBD53}"/>
              </a:ext>
            </a:extLst>
          </p:cNvPr>
          <p:cNvSpPr txBox="1"/>
          <p:nvPr/>
        </p:nvSpPr>
        <p:spPr>
          <a:xfrm>
            <a:off x="3961949" y="1322055"/>
            <a:ext cx="3513320" cy="21467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lvl="1" indent="-214313">
              <a:buFont typeface="Arial"/>
              <a:buChar char="•"/>
            </a:pPr>
            <a:r>
              <a:rPr lang="tr-TR" sz="1500" b="1" dirty="0">
                <a:solidFill>
                  <a:schemeClr val="tx2"/>
                </a:solidFill>
                <a:latin typeface="Metropolis" panose="00000500000000000000" pitchFamily="50" charset="-94"/>
              </a:rPr>
              <a:t>f(n)</a:t>
            </a:r>
            <a:r>
              <a:rPr lang="tr-TR" sz="1500" dirty="0">
                <a:solidFill>
                  <a:schemeClr val="tx2"/>
                </a:solidFill>
                <a:latin typeface="Metropolis" panose="00000500000000000000" pitchFamily="50" charset="-94"/>
              </a:rPr>
              <a:t> </a:t>
            </a:r>
            <a:r>
              <a:rPr lang="tr-TR" sz="1500" dirty="0">
                <a:solidFill>
                  <a:schemeClr val="tx2"/>
                </a:solidFill>
                <a:latin typeface="Bacalisties" panose="02000600000000000000" pitchFamily="2" charset="0"/>
                <a:cs typeface="Leelawadee" panose="020B0502040204020203" pitchFamily="34" charset="-34"/>
              </a:rPr>
              <a:t>:</a:t>
            </a:r>
            <a:r>
              <a:rPr lang="tr-TR" sz="1500" dirty="0">
                <a:solidFill>
                  <a:schemeClr val="tx2"/>
                </a:solidFill>
                <a:latin typeface="Metropolis" panose="00000500000000000000" pitchFamily="50" charset="-94"/>
              </a:rPr>
              <a:t> hesaplama yapan sezgisel (</a:t>
            </a:r>
            <a:r>
              <a:rPr lang="tr-TR" sz="1500" dirty="0" err="1">
                <a:solidFill>
                  <a:schemeClr val="tx2"/>
                </a:solidFill>
                <a:latin typeface="Metropolis" panose="00000500000000000000" pitchFamily="50" charset="-94"/>
              </a:rPr>
              <a:t>heuristic</a:t>
            </a:r>
            <a:r>
              <a:rPr lang="tr-TR" sz="1500" dirty="0">
                <a:solidFill>
                  <a:schemeClr val="tx2"/>
                </a:solidFill>
                <a:latin typeface="Metropolis" panose="00000500000000000000" pitchFamily="50" charset="-94"/>
              </a:rPr>
              <a:t>) fonksiyon.</a:t>
            </a:r>
          </a:p>
          <a:p>
            <a:pPr marL="214313" lvl="1" indent="-214313">
              <a:buFont typeface="Arial"/>
              <a:buChar char="•"/>
            </a:pPr>
            <a:endParaRPr lang="en-US" sz="1500" dirty="0">
              <a:solidFill>
                <a:schemeClr val="tx2"/>
              </a:solidFill>
              <a:latin typeface="Metropolis" panose="00000500000000000000" pitchFamily="50" charset="-94"/>
              <a:ea typeface="Calibri"/>
              <a:cs typeface="Calibri"/>
            </a:endParaRPr>
          </a:p>
          <a:p>
            <a:pPr marL="214313" lvl="1" indent="-214313">
              <a:buFont typeface="Arial"/>
              <a:buChar char="•"/>
            </a:pPr>
            <a:r>
              <a:rPr lang="tr-TR" sz="1500" b="1" dirty="0">
                <a:solidFill>
                  <a:schemeClr val="tx2"/>
                </a:solidFill>
                <a:latin typeface="Metropolis" panose="00000500000000000000" pitchFamily="50" charset="-94"/>
              </a:rPr>
              <a:t>g(n)</a:t>
            </a:r>
            <a:r>
              <a:rPr lang="tr-TR" sz="1500" dirty="0">
                <a:solidFill>
                  <a:schemeClr val="tx2"/>
                </a:solidFill>
                <a:latin typeface="Metropolis" panose="00000500000000000000" pitchFamily="50" charset="-94"/>
              </a:rPr>
              <a:t> </a:t>
            </a:r>
            <a:r>
              <a:rPr lang="tr-TR" sz="1500" dirty="0">
                <a:solidFill>
                  <a:schemeClr val="tx2"/>
                </a:solidFill>
                <a:latin typeface="Bacalisties" panose="02000600000000000000" pitchFamily="2" charset="0"/>
              </a:rPr>
              <a:t>:</a:t>
            </a:r>
            <a:r>
              <a:rPr lang="tr-TR" sz="1500" dirty="0">
                <a:solidFill>
                  <a:schemeClr val="tx2"/>
                </a:solidFill>
                <a:latin typeface="Metropolis" panose="00000500000000000000" pitchFamily="50" charset="-94"/>
              </a:rPr>
              <a:t> Başlangıç düğümünden mevcut düğüme kadar gelmenin maliyeti</a:t>
            </a:r>
          </a:p>
          <a:p>
            <a:pPr marL="214313" lvl="1" indent="-214313">
              <a:buFont typeface="Arial"/>
              <a:buChar char="•"/>
            </a:pPr>
            <a:endParaRPr lang="en-US" sz="1500" dirty="0">
              <a:solidFill>
                <a:schemeClr val="tx2"/>
              </a:solidFill>
              <a:latin typeface="Metropolis" panose="00000500000000000000" pitchFamily="50" charset="-94"/>
              <a:ea typeface="Calibri"/>
              <a:cs typeface="Calibri"/>
            </a:endParaRPr>
          </a:p>
          <a:p>
            <a:pPr marL="214313" lvl="1" indent="-214313">
              <a:buFont typeface="Arial"/>
              <a:buChar char="•"/>
            </a:pPr>
            <a:r>
              <a:rPr lang="tr-TR" sz="1500" b="1" dirty="0">
                <a:solidFill>
                  <a:schemeClr val="tx2"/>
                </a:solidFill>
                <a:latin typeface="Metropolis" panose="00000500000000000000" pitchFamily="50" charset="-94"/>
              </a:rPr>
              <a:t>h(n)</a:t>
            </a:r>
            <a:r>
              <a:rPr lang="tr-TR" sz="1500" dirty="0">
                <a:solidFill>
                  <a:schemeClr val="tx2"/>
                </a:solidFill>
                <a:latin typeface="Metropolis" panose="00000500000000000000" pitchFamily="50" charset="-94"/>
              </a:rPr>
              <a:t> </a:t>
            </a:r>
            <a:r>
              <a:rPr lang="tr-TR" sz="1500" dirty="0">
                <a:solidFill>
                  <a:schemeClr val="tx2"/>
                </a:solidFill>
                <a:latin typeface="Bacalisties" panose="02000600000000000000" pitchFamily="2" charset="0"/>
              </a:rPr>
              <a:t>:</a:t>
            </a:r>
            <a:r>
              <a:rPr lang="tr-TR" sz="1500" dirty="0">
                <a:solidFill>
                  <a:schemeClr val="tx2"/>
                </a:solidFill>
                <a:latin typeface="Metropolis" panose="00000500000000000000" pitchFamily="50" charset="-94"/>
              </a:rPr>
              <a:t> Mevcut düğümden hedef düğüme varmak için tahmin edilen mesafe.</a:t>
            </a:r>
            <a:endParaRPr lang="en-US" sz="1500" dirty="0">
              <a:solidFill>
                <a:schemeClr val="tx2"/>
              </a:solidFill>
              <a:latin typeface="Metropolis" panose="00000500000000000000" pitchFamily="50" charset="-94"/>
              <a:ea typeface="Calibri"/>
              <a:cs typeface="Calibri"/>
            </a:endParaRPr>
          </a:p>
          <a:p>
            <a:pPr marL="214313" lvl="1" indent="-214313">
              <a:buFont typeface="Arial"/>
              <a:buChar char="•"/>
            </a:pPr>
            <a:endParaRPr lang="tr-TR" sz="1500" dirty="0">
              <a:solidFill>
                <a:schemeClr val="tx2"/>
              </a:solidFill>
              <a:latin typeface="Metropolis" panose="00000500000000000000" pitchFamily="50" charset="-9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667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0C7113-4EB0-BEC7-4ADE-A1B7ED8B6928}"/>
              </a:ext>
            </a:extLst>
          </p:cNvPr>
          <p:cNvSpPr/>
          <p:nvPr/>
        </p:nvSpPr>
        <p:spPr>
          <a:xfrm>
            <a:off x="1594817" y="1425916"/>
            <a:ext cx="5954365" cy="3479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9435" y="290198"/>
            <a:ext cx="5662194" cy="973836"/>
          </a:xfrm>
        </p:spPr>
        <p:txBody>
          <a:bodyPr anchor="b">
            <a:normAutofit/>
          </a:bodyPr>
          <a:lstStyle/>
          <a:p>
            <a:r>
              <a:rPr lang="tr-TR" sz="4500" dirty="0">
                <a:solidFill>
                  <a:prstClr val="black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anose="00000A00000000000000" pitchFamily="50" charset="-94"/>
              </a:rPr>
              <a:t>A* Algoritması</a:t>
            </a:r>
            <a:endParaRPr lang="tr-TR" sz="3150" dirty="0">
              <a:latin typeface="Metropolis Black" panose="00000A00000000000000" pitchFamily="50" charset="-94"/>
            </a:endParaRPr>
          </a:p>
        </p:txBody>
      </p:sp>
      <p:pic>
        <p:nvPicPr>
          <p:cNvPr id="6146" name="Picture 2" descr="E:\Ders1\1_nWKO_lfwEWR_-WZ-t2rU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4" y="1752446"/>
            <a:ext cx="4590510" cy="30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Düz Ok Bağlayıcısı 6"/>
          <p:cNvCxnSpPr/>
          <p:nvPr/>
        </p:nvCxnSpPr>
        <p:spPr>
          <a:xfrm>
            <a:off x="3545886" y="2294279"/>
            <a:ext cx="1296144" cy="210623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033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04678A-CD06-6FA3-71BE-C6A69ED0A3A8}"/>
              </a:ext>
            </a:extLst>
          </p:cNvPr>
          <p:cNvSpPr/>
          <p:nvPr/>
        </p:nvSpPr>
        <p:spPr>
          <a:xfrm>
            <a:off x="1594817" y="1425916"/>
            <a:ext cx="5954365" cy="3479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9435" y="290198"/>
            <a:ext cx="5662194" cy="973836"/>
          </a:xfrm>
        </p:spPr>
        <p:txBody>
          <a:bodyPr anchor="b">
            <a:normAutofit/>
          </a:bodyPr>
          <a:lstStyle/>
          <a:p>
            <a:r>
              <a:rPr lang="tr-TR" sz="4500" dirty="0">
                <a:solidFill>
                  <a:prstClr val="black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anose="00000A00000000000000" pitchFamily="50" charset="-94"/>
              </a:rPr>
              <a:t>A* Algoritması</a:t>
            </a:r>
            <a:endParaRPr lang="tr-TR" sz="3150" dirty="0">
              <a:latin typeface="Metropolis Black" panose="00000A00000000000000" pitchFamily="50" charset="-94"/>
            </a:endParaRPr>
          </a:p>
        </p:txBody>
      </p:sp>
      <p:pic>
        <p:nvPicPr>
          <p:cNvPr id="6146" name="Picture 2" descr="E:\Ders1\1_nWKO_lfwEWR_-WZ-t2rU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4" y="1752446"/>
            <a:ext cx="4590510" cy="30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Düz Ok Bağlayıcısı 3"/>
          <p:cNvCxnSpPr/>
          <p:nvPr/>
        </p:nvCxnSpPr>
        <p:spPr>
          <a:xfrm>
            <a:off x="4031940" y="1791913"/>
            <a:ext cx="1404156" cy="239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Ok Bağlayıcısı 5"/>
          <p:cNvCxnSpPr/>
          <p:nvPr/>
        </p:nvCxnSpPr>
        <p:spPr>
          <a:xfrm flipH="1">
            <a:off x="2519772" y="1911802"/>
            <a:ext cx="594066" cy="767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/>
          <p:cNvSpPr txBox="1"/>
          <p:nvPr/>
        </p:nvSpPr>
        <p:spPr>
          <a:xfrm>
            <a:off x="4812023" y="1653771"/>
            <a:ext cx="216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9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2411760" y="2018783"/>
            <a:ext cx="4860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62215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123B11-6222-E9F4-2C6D-923425A8B266}"/>
              </a:ext>
            </a:extLst>
          </p:cNvPr>
          <p:cNvSpPr/>
          <p:nvPr/>
        </p:nvSpPr>
        <p:spPr>
          <a:xfrm>
            <a:off x="1594817" y="1425916"/>
            <a:ext cx="5954365" cy="3479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9435" y="290198"/>
            <a:ext cx="5662194" cy="973836"/>
          </a:xfrm>
        </p:spPr>
        <p:txBody>
          <a:bodyPr anchor="b">
            <a:normAutofit/>
          </a:bodyPr>
          <a:lstStyle/>
          <a:p>
            <a:r>
              <a:rPr lang="tr-TR" sz="4500" dirty="0">
                <a:solidFill>
                  <a:prstClr val="black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anose="00000A00000000000000" pitchFamily="50" charset="-94"/>
              </a:rPr>
              <a:t>A* Algoritması</a:t>
            </a:r>
            <a:endParaRPr lang="tr-TR" sz="3150" dirty="0">
              <a:latin typeface="Metropolis Black" panose="00000A00000000000000" pitchFamily="50" charset="-94"/>
            </a:endParaRPr>
          </a:p>
        </p:txBody>
      </p:sp>
      <p:pic>
        <p:nvPicPr>
          <p:cNvPr id="6146" name="Picture 2" descr="E:\Ders1\1_nWKO_lfwEWR_-WZ-t2rU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4" y="1752446"/>
            <a:ext cx="4590510" cy="30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Düz Ok Bağlayıcısı 3"/>
          <p:cNvCxnSpPr/>
          <p:nvPr/>
        </p:nvCxnSpPr>
        <p:spPr>
          <a:xfrm>
            <a:off x="4031940" y="1791913"/>
            <a:ext cx="1404156" cy="239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Ok Bağlayıcısı 5"/>
          <p:cNvCxnSpPr/>
          <p:nvPr/>
        </p:nvCxnSpPr>
        <p:spPr>
          <a:xfrm flipH="1">
            <a:off x="2519772" y="1911802"/>
            <a:ext cx="594066" cy="767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/>
          <p:cNvSpPr txBox="1"/>
          <p:nvPr/>
        </p:nvSpPr>
        <p:spPr>
          <a:xfrm>
            <a:off x="4812023" y="1653771"/>
            <a:ext cx="216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9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2411760" y="2018783"/>
            <a:ext cx="4860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14</a:t>
            </a:r>
          </a:p>
        </p:txBody>
      </p:sp>
      <p:cxnSp>
        <p:nvCxnSpPr>
          <p:cNvPr id="5" name="Düz Ok Bağlayıcısı 4"/>
          <p:cNvCxnSpPr/>
          <p:nvPr/>
        </p:nvCxnSpPr>
        <p:spPr>
          <a:xfrm flipH="1">
            <a:off x="4812022" y="2463738"/>
            <a:ext cx="570068" cy="270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>
            <a:off x="6030162" y="2295781"/>
            <a:ext cx="702078" cy="545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4680012" y="2430281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9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6300192" y="229178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34128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57D105-EC89-3E7E-8EA8-C6D695E7FB3A}"/>
              </a:ext>
            </a:extLst>
          </p:cNvPr>
          <p:cNvSpPr/>
          <p:nvPr/>
        </p:nvSpPr>
        <p:spPr>
          <a:xfrm>
            <a:off x="1594817" y="1425916"/>
            <a:ext cx="5954365" cy="3479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9435" y="290198"/>
            <a:ext cx="5662194" cy="973836"/>
          </a:xfrm>
        </p:spPr>
        <p:txBody>
          <a:bodyPr anchor="b">
            <a:normAutofit/>
          </a:bodyPr>
          <a:lstStyle/>
          <a:p>
            <a:r>
              <a:rPr lang="tr-TR" sz="4500" dirty="0">
                <a:solidFill>
                  <a:prstClr val="black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anose="00000A00000000000000" pitchFamily="50" charset="-94"/>
              </a:rPr>
              <a:t>A* Algoritması</a:t>
            </a:r>
            <a:endParaRPr lang="tr-TR" sz="3150" dirty="0">
              <a:latin typeface="Metropolis Black" panose="00000A00000000000000" pitchFamily="50" charset="-94"/>
            </a:endParaRPr>
          </a:p>
        </p:txBody>
      </p:sp>
      <p:pic>
        <p:nvPicPr>
          <p:cNvPr id="6146" name="Picture 2" descr="E:\Ders1\1_nWKO_lfwEWR_-WZ-t2rU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4" y="1752446"/>
            <a:ext cx="4590510" cy="30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Düz Ok Bağlayıcısı 3"/>
          <p:cNvCxnSpPr/>
          <p:nvPr/>
        </p:nvCxnSpPr>
        <p:spPr>
          <a:xfrm>
            <a:off x="4031940" y="1791913"/>
            <a:ext cx="1404156" cy="239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Ok Bağlayıcısı 5"/>
          <p:cNvCxnSpPr/>
          <p:nvPr/>
        </p:nvCxnSpPr>
        <p:spPr>
          <a:xfrm flipH="1">
            <a:off x="2519772" y="1911802"/>
            <a:ext cx="594066" cy="767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/>
          <p:cNvSpPr txBox="1"/>
          <p:nvPr/>
        </p:nvSpPr>
        <p:spPr>
          <a:xfrm>
            <a:off x="4812023" y="1653771"/>
            <a:ext cx="216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9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2411760" y="2018783"/>
            <a:ext cx="4860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14</a:t>
            </a:r>
          </a:p>
        </p:txBody>
      </p:sp>
      <p:cxnSp>
        <p:nvCxnSpPr>
          <p:cNvPr id="5" name="Düz Ok Bağlayıcısı 4"/>
          <p:cNvCxnSpPr/>
          <p:nvPr/>
        </p:nvCxnSpPr>
        <p:spPr>
          <a:xfrm flipH="1">
            <a:off x="4812022" y="2463738"/>
            <a:ext cx="570068" cy="270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>
            <a:off x="6030162" y="2295781"/>
            <a:ext cx="702078" cy="545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4680012" y="2430281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9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6300192" y="229178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13</a:t>
            </a:r>
          </a:p>
        </p:txBody>
      </p:sp>
      <p:cxnSp>
        <p:nvCxnSpPr>
          <p:cNvPr id="10" name="Düz Ok Bağlayıcısı 9"/>
          <p:cNvCxnSpPr/>
          <p:nvPr/>
        </p:nvCxnSpPr>
        <p:spPr>
          <a:xfrm>
            <a:off x="4812023" y="3165816"/>
            <a:ext cx="285034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etin kutusu 16"/>
          <p:cNvSpPr txBox="1"/>
          <p:nvPr/>
        </p:nvSpPr>
        <p:spPr>
          <a:xfrm>
            <a:off x="4746286" y="3266795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91171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D52EE0-379C-0A0E-3B4F-20EFB63FF861}"/>
              </a:ext>
            </a:extLst>
          </p:cNvPr>
          <p:cNvSpPr/>
          <p:nvPr/>
        </p:nvSpPr>
        <p:spPr>
          <a:xfrm>
            <a:off x="1594817" y="1425916"/>
            <a:ext cx="5954365" cy="3479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9435" y="290198"/>
            <a:ext cx="5662194" cy="973836"/>
          </a:xfrm>
        </p:spPr>
        <p:txBody>
          <a:bodyPr anchor="b">
            <a:normAutofit/>
          </a:bodyPr>
          <a:lstStyle/>
          <a:p>
            <a:r>
              <a:rPr lang="tr-TR" sz="45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Metropolis Black" panose="00000A00000000000000" pitchFamily="50" charset="-94"/>
              </a:rPr>
              <a:t>A* Algoritması</a:t>
            </a:r>
          </a:p>
        </p:txBody>
      </p:sp>
      <p:pic>
        <p:nvPicPr>
          <p:cNvPr id="6146" name="Picture 2" descr="E:\Ders1\1_nWKO_lfwEWR_-WZ-t2rU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4" y="1752446"/>
            <a:ext cx="4590510" cy="30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Düz Ok Bağlayıcısı 3"/>
          <p:cNvCxnSpPr/>
          <p:nvPr/>
        </p:nvCxnSpPr>
        <p:spPr>
          <a:xfrm>
            <a:off x="4031940" y="1791913"/>
            <a:ext cx="1404156" cy="239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Ok Bağlayıcısı 5"/>
          <p:cNvCxnSpPr/>
          <p:nvPr/>
        </p:nvCxnSpPr>
        <p:spPr>
          <a:xfrm flipH="1">
            <a:off x="2519772" y="1911802"/>
            <a:ext cx="594066" cy="767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/>
          <p:cNvSpPr txBox="1"/>
          <p:nvPr/>
        </p:nvSpPr>
        <p:spPr>
          <a:xfrm>
            <a:off x="4812023" y="1653771"/>
            <a:ext cx="216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9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2411760" y="2018783"/>
            <a:ext cx="4860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14</a:t>
            </a:r>
          </a:p>
        </p:txBody>
      </p:sp>
      <p:cxnSp>
        <p:nvCxnSpPr>
          <p:cNvPr id="5" name="Düz Ok Bağlayıcısı 4"/>
          <p:cNvCxnSpPr/>
          <p:nvPr/>
        </p:nvCxnSpPr>
        <p:spPr>
          <a:xfrm flipH="1">
            <a:off x="4812022" y="2463738"/>
            <a:ext cx="570068" cy="270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>
            <a:off x="6030162" y="2295781"/>
            <a:ext cx="702078" cy="545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4680012" y="2430281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9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6300192" y="229178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13</a:t>
            </a:r>
          </a:p>
        </p:txBody>
      </p:sp>
      <p:cxnSp>
        <p:nvCxnSpPr>
          <p:cNvPr id="10" name="Düz Ok Bağlayıcısı 9"/>
          <p:cNvCxnSpPr/>
          <p:nvPr/>
        </p:nvCxnSpPr>
        <p:spPr>
          <a:xfrm>
            <a:off x="4812023" y="3165816"/>
            <a:ext cx="285034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etin kutusu 16"/>
          <p:cNvSpPr txBox="1"/>
          <p:nvPr/>
        </p:nvSpPr>
        <p:spPr>
          <a:xfrm>
            <a:off x="4746286" y="3266795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8</a:t>
            </a:r>
          </a:p>
        </p:txBody>
      </p:sp>
      <p:cxnSp>
        <p:nvCxnSpPr>
          <p:cNvPr id="18" name="Düz Ok Bağlayıcısı 17"/>
          <p:cNvCxnSpPr/>
          <p:nvPr/>
        </p:nvCxnSpPr>
        <p:spPr>
          <a:xfrm flipH="1">
            <a:off x="5274078" y="3705876"/>
            <a:ext cx="324036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etin kutusu 20"/>
          <p:cNvSpPr txBox="1"/>
          <p:nvPr/>
        </p:nvSpPr>
        <p:spPr>
          <a:xfrm>
            <a:off x="5598114" y="424593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>
                <a:solidFill>
                  <a:schemeClr val="accent1">
                    <a:lumMod val="50000"/>
                  </a:schemeClr>
                </a:solidFill>
                <a:latin typeface="Metropolis Black" pitchFamily="50" charset="-9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6853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mpty-astar">
            <a:hlinkClick r:id="" action="ppaction://media"/>
            <a:extLst>
              <a:ext uri="{FF2B5EF4-FFF2-40B4-BE49-F238E27FC236}">
                <a16:creationId xmlns:a16="http://schemas.microsoft.com/office/drawing/2014/main" id="{1EB3A7EC-3FD8-DF24-184D-15149C23D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206"/>
          <a:stretch/>
        </p:blipFill>
        <p:spPr>
          <a:xfrm>
            <a:off x="1504156" y="133879"/>
            <a:ext cx="6135688" cy="487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0A468B64-B845-26DD-07E7-748D3D50B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>
            <a:extLst>
              <a:ext uri="{FF2B5EF4-FFF2-40B4-BE49-F238E27FC236}">
                <a16:creationId xmlns:a16="http://schemas.microsoft.com/office/drawing/2014/main" id="{6A3C2B8E-CA98-A288-67B0-DBA8BCA869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Alan Turing </a:t>
            </a:r>
            <a:r>
              <a:rPr lang="en" dirty="0" err="1"/>
              <a:t>Makine</a:t>
            </a:r>
            <a:r>
              <a:rPr lang="en" dirty="0"/>
              <a:t> </a:t>
            </a:r>
            <a:r>
              <a:rPr lang="en" dirty="0" err="1"/>
              <a:t>Testi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BE04E-21B3-01C9-13BD-5B9B5EE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1963949" y="1335870"/>
            <a:ext cx="5216102" cy="36247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120161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zeShallowDeep-astar">
            <a:hlinkClick r:id="" action="ppaction://media"/>
            <a:extLst>
              <a:ext uri="{FF2B5EF4-FFF2-40B4-BE49-F238E27FC236}">
                <a16:creationId xmlns:a16="http://schemas.microsoft.com/office/drawing/2014/main" id="{7E8ECF2B-8076-0BE2-CC3A-DF1218303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041"/>
          <a:stretch/>
        </p:blipFill>
        <p:spPr>
          <a:xfrm>
            <a:off x="1092993" y="194734"/>
            <a:ext cx="6958013" cy="48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</a:pPr>
            <a:r>
              <a:rPr lang="en" dirty="0" err="1"/>
              <a:t>İzlediğiniz</a:t>
            </a:r>
            <a:r>
              <a:rPr lang="en" dirty="0"/>
              <a:t> </a:t>
            </a:r>
            <a:r>
              <a:rPr lang="en" dirty="0" err="1"/>
              <a:t>için</a:t>
            </a:r>
            <a:r>
              <a:rPr lang="en" dirty="0"/>
              <a:t> </a:t>
            </a:r>
            <a:r>
              <a:rPr lang="en" dirty="0" err="1"/>
              <a:t>teşekkürler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529415-043C-8F3F-5955-B52780854A9C}"/>
              </a:ext>
            </a:extLst>
          </p:cNvPr>
          <p:cNvSpPr txBox="1"/>
          <p:nvPr/>
        </p:nvSpPr>
        <p:spPr>
          <a:xfrm>
            <a:off x="1755363" y="1556087"/>
            <a:ext cx="5633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1800" dirty="0">
                <a:solidFill>
                  <a:schemeClr val="tx2"/>
                </a:solidFill>
              </a:rPr>
              <a:t>Bu sunum için kullanılan kaynak kitab :</a:t>
            </a:r>
            <a:br>
              <a:rPr lang="en-TR" sz="1800" dirty="0">
                <a:solidFill>
                  <a:schemeClr val="tx2"/>
                </a:solidFill>
              </a:rPr>
            </a:br>
            <a:r>
              <a:rPr lang="en-US" sz="2400" b="1" i="0" dirty="0">
                <a:solidFill>
                  <a:srgbClr val="FFFFFF"/>
                </a:solidFill>
                <a:effectLst/>
                <a:latin typeface="Vazir"/>
              </a:rPr>
              <a:t> Artificial Intelligence: A Modern Approach</a:t>
            </a:r>
          </a:p>
          <a:p>
            <a:endParaRPr lang="en-TR" sz="18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CB2A0-806E-6FDF-9D41-D82B5E54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22" y="2476499"/>
            <a:ext cx="1731433" cy="2250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73111-4452-C3A0-86C3-E15966AE0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46" y="3601931"/>
            <a:ext cx="1068916" cy="10689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972">
              <a:srgbClr val="B6E6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F9C108-A77A-4D08-EDDB-D7D52EB338C7}"/>
              </a:ext>
            </a:extLst>
          </p:cNvPr>
          <p:cNvSpPr/>
          <p:nvPr/>
        </p:nvSpPr>
        <p:spPr>
          <a:xfrm>
            <a:off x="431799" y="976843"/>
            <a:ext cx="8271933" cy="3945467"/>
          </a:xfrm>
          <a:prstGeom prst="rect">
            <a:avLst/>
          </a:prstGeom>
          <a:solidFill>
            <a:schemeClr val="accent1">
              <a:alpha val="8941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15765" y="3034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Yapay</a:t>
            </a:r>
            <a:r>
              <a:rPr lang="en-US" sz="3000" dirty="0"/>
              <a:t> </a:t>
            </a:r>
            <a:r>
              <a:rPr lang="en-US" sz="3000" dirty="0" err="1"/>
              <a:t>zeka</a:t>
            </a:r>
            <a:r>
              <a:rPr lang="en-US" sz="3000" dirty="0"/>
              <a:t> </a:t>
            </a:r>
            <a:r>
              <a:rPr lang="en-US" sz="3000" dirty="0" err="1"/>
              <a:t>Nedir</a:t>
            </a:r>
            <a:r>
              <a:rPr lang="en-US" sz="3000" dirty="0"/>
              <a:t> ?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FC602-533D-663E-24CA-4C4D623B1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8" t="1326" r="11905" b="1"/>
          <a:stretch/>
        </p:blipFill>
        <p:spPr>
          <a:xfrm>
            <a:off x="2450886" y="1290506"/>
            <a:ext cx="4242227" cy="3162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01B5E-14FB-8F18-AD84-531AE6FA1A73}"/>
              </a:ext>
            </a:extLst>
          </p:cNvPr>
          <p:cNvSpPr txBox="1"/>
          <p:nvPr/>
        </p:nvSpPr>
        <p:spPr>
          <a:xfrm>
            <a:off x="601132" y="1532466"/>
            <a:ext cx="231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dirty="0">
                <a:solidFill>
                  <a:schemeClr val="tx2"/>
                </a:solidFill>
              </a:rPr>
              <a:t>İnsan gibi düşünebilen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26F7D-4698-2DF5-6A76-531264E34F24}"/>
              </a:ext>
            </a:extLst>
          </p:cNvPr>
          <p:cNvSpPr txBox="1"/>
          <p:nvPr/>
        </p:nvSpPr>
        <p:spPr>
          <a:xfrm>
            <a:off x="601132" y="3280215"/>
            <a:ext cx="231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dirty="0">
                <a:solidFill>
                  <a:schemeClr val="tx2"/>
                </a:solidFill>
              </a:rPr>
              <a:t>İnsan gibi davranmak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904E5-7D03-D966-322D-499DB577C705}"/>
              </a:ext>
            </a:extLst>
          </p:cNvPr>
          <p:cNvSpPr txBox="1"/>
          <p:nvPr/>
        </p:nvSpPr>
        <p:spPr>
          <a:xfrm>
            <a:off x="6828580" y="1532466"/>
            <a:ext cx="231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dirty="0">
                <a:solidFill>
                  <a:schemeClr val="tx2"/>
                </a:solidFill>
              </a:rPr>
              <a:t>Mantıksal düşünmek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12DF6-6DF7-B8B3-C781-F2D4C72F01AF}"/>
              </a:ext>
            </a:extLst>
          </p:cNvPr>
          <p:cNvSpPr txBox="1"/>
          <p:nvPr/>
        </p:nvSpPr>
        <p:spPr>
          <a:xfrm>
            <a:off x="6828580" y="3227388"/>
            <a:ext cx="231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M</a:t>
            </a:r>
            <a:r>
              <a:rPr lang="en-TR" sz="2000" dirty="0">
                <a:solidFill>
                  <a:schemeClr val="tx2"/>
                </a:solidFill>
              </a:rPr>
              <a:t>antıksal davranmak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25E0-0FFB-4012-288C-AC36CFCFD4AE}"/>
              </a:ext>
            </a:extLst>
          </p:cNvPr>
          <p:cNvSpPr txBox="1"/>
          <p:nvPr/>
        </p:nvSpPr>
        <p:spPr>
          <a:xfrm>
            <a:off x="6856353" y="3935274"/>
            <a:ext cx="1360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1000" dirty="0">
                <a:solidFill>
                  <a:schemeClr val="tx2">
                    <a:lumMod val="50000"/>
                  </a:schemeClr>
                </a:solidFill>
              </a:rPr>
              <a:t>Acting Rationally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3876B-EBF4-68D8-AE09-3E60F98F509C}"/>
              </a:ext>
            </a:extLst>
          </p:cNvPr>
          <p:cNvSpPr txBox="1"/>
          <p:nvPr/>
        </p:nvSpPr>
        <p:spPr>
          <a:xfrm>
            <a:off x="6823696" y="2240352"/>
            <a:ext cx="1360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TR" sz="1000" dirty="0">
                <a:solidFill>
                  <a:schemeClr val="tx2">
                    <a:lumMod val="50000"/>
                  </a:schemeClr>
                </a:solidFill>
              </a:rPr>
              <a:t>hinking Rationally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BA6908F7-1E3C-D56B-83B5-BE8E5B66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>
            <a:extLst>
              <a:ext uri="{FF2B5EF4-FFF2-40B4-BE49-F238E27FC236}">
                <a16:creationId xmlns:a16="http://schemas.microsoft.com/office/drawing/2014/main" id="{66F04362-573C-42F7-05D3-6B7ADE331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Mantıksal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Verme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213C6-87BE-BD15-E8DB-109BA684FFCA}"/>
              </a:ext>
            </a:extLst>
          </p:cNvPr>
          <p:cNvSpPr txBox="1"/>
          <p:nvPr/>
        </p:nvSpPr>
        <p:spPr>
          <a:xfrm>
            <a:off x="894711" y="1879252"/>
            <a:ext cx="73545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Çok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belirli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ve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teknik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bir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şekilde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"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rasyonel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"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terimini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kullanacağız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:</a:t>
            </a:r>
          </a:p>
          <a:p>
            <a:pPr algn="l"/>
            <a:endParaRPr lang="en-US" b="0" i="0" dirty="0">
              <a:solidFill>
                <a:schemeClr val="tx2"/>
              </a:solidFill>
              <a:effectLst/>
              <a:highlight>
                <a:srgbClr val="000000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Rasyonel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: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önceden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tanımlanmış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hedefleri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maksimum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düzeyde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gerçekleştirme</a:t>
            </a:r>
            <a:endParaRPr lang="en-US" b="0" i="0" dirty="0">
              <a:solidFill>
                <a:schemeClr val="tx2"/>
              </a:solidFill>
              <a:effectLst/>
              <a:highlight>
                <a:srgbClr val="000000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2"/>
              </a:solidFill>
              <a:effectLst/>
              <a:highlight>
                <a:srgbClr val="000000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Rasyonalite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sadece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hangi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kararların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alındığıyla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ilgilidir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(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onların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arkasındaki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düşünce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süreci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değil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Hedefler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sonuçların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faydası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açısından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ifade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edilir</a:t>
            </a:r>
            <a:r>
              <a:rPr lang="en-US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Söhne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264F1-4572-1B1E-D8E0-BE721F3196C3}"/>
              </a:ext>
            </a:extLst>
          </p:cNvPr>
          <p:cNvSpPr txBox="1"/>
          <p:nvPr/>
        </p:nvSpPr>
        <p:spPr>
          <a:xfrm>
            <a:off x="1183091" y="3738911"/>
            <a:ext cx="677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"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Söhne"/>
              </a:rPr>
              <a:t>Rasyonel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Söhne"/>
              </a:rPr>
              <a:t>olmak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Söhne"/>
              </a:rPr>
              <a:t>beklenen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Söhne"/>
              </a:rPr>
              <a:t>faydanızı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Söhne"/>
              </a:rPr>
              <a:t>maksimize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Söhne"/>
              </a:rPr>
              <a:t>etmek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Söhne"/>
              </a:rPr>
              <a:t>anlamına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Söhne"/>
              </a:rPr>
              <a:t>gelir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öhne"/>
              </a:rPr>
              <a:t>"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1116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CF4D6701-68EA-E6B9-D392-8D9D26BD0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>
            <a:extLst>
              <a:ext uri="{FF2B5EF4-FFF2-40B4-BE49-F238E27FC236}">
                <a16:creationId xmlns:a16="http://schemas.microsoft.com/office/drawing/2014/main" id="{853A1F4E-1CD6-C500-BF84-92A19F7FD6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63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</a:pPr>
            <a:r>
              <a:rPr lang="tr-TR" dirty="0"/>
              <a:t>Akıllı Ajan Tasarımı :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B6AAD6-DCD8-7AF9-E5BE-5F200DFA4BF2}"/>
              </a:ext>
            </a:extLst>
          </p:cNvPr>
          <p:cNvGrpSpPr/>
          <p:nvPr/>
        </p:nvGrpSpPr>
        <p:grpSpPr>
          <a:xfrm>
            <a:off x="5862336" y="1257214"/>
            <a:ext cx="2561664" cy="1408579"/>
            <a:chOff x="4616215" y="3194447"/>
            <a:chExt cx="4052397" cy="1434703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7F4682EC-03E6-C13F-C774-715A2900E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215" y="3200399"/>
              <a:ext cx="1919558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FF992E5C-CF77-4ADD-EB97-F5F8FED227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5611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B98D7F12-B302-69F9-31AF-C762B45667E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20936" y="3532109"/>
              <a:ext cx="697057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b="1" dirty="0">
                  <a:latin typeface="Calibri" pitchFamily="34" charset="0"/>
                  <a:cs typeface="Arial" charset="0"/>
                </a:rPr>
                <a:t>Agent</a:t>
              </a:r>
              <a:endParaRPr lang="en-US" sz="1600" b="1" dirty="0">
                <a:latin typeface="Calibri" pitchFamily="34" charset="0"/>
                <a:cs typeface="Arial" charset="0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FA07ED1C-1149-B4AE-5135-30FF6487AB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3764" y="3748869"/>
              <a:ext cx="476250" cy="323850"/>
              <a:chOff x="0" y="0"/>
              <a:chExt cx="400" cy="272"/>
            </a:xfrm>
          </p:grpSpPr>
          <p:sp>
            <p:nvSpPr>
              <p:cNvPr id="18" name="AutoShape 11">
                <a:extLst>
                  <a:ext uri="{FF2B5EF4-FFF2-40B4-BE49-F238E27FC236}">
                    <a16:creationId xmlns:a16="http://schemas.microsoft.com/office/drawing/2014/main" id="{BB587201-BAEC-37FC-A717-74638E458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499D6EAE-40A2-7EEC-8C54-1E087CFD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600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5794E19C-F407-79A4-5482-4CC5130949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2511" y="3425429"/>
              <a:ext cx="1340644" cy="1064420"/>
              <a:chOff x="-145" y="15"/>
              <a:chExt cx="1126" cy="894"/>
            </a:xfrm>
          </p:grpSpPr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8E3A8E78-954C-7607-9E29-83B606AA2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4" y="15"/>
                <a:ext cx="1105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200" dirty="0" err="1">
                    <a:latin typeface="Calibri" pitchFamily="34" charset="0"/>
                    <a:cs typeface="Arial" charset="0"/>
                  </a:rPr>
                  <a:t>Sensorler</a:t>
                </a:r>
                <a:endParaRPr lang="en-US" sz="1400" dirty="0">
                  <a:latin typeface="Calibri" pitchFamily="34" charset="0"/>
                  <a:cs typeface="Arial" charset="0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F339507C-2B44-2DE1-1161-CE822FDA2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661"/>
                <a:ext cx="1105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200" dirty="0" err="1">
                    <a:latin typeface="Calibri" pitchFamily="34" charset="0"/>
                    <a:cs typeface="Arial" charset="0"/>
                  </a:rPr>
                  <a:t>Aktüatörler</a:t>
                </a:r>
                <a:endParaRPr lang="en-US" sz="1400" dirty="0">
                  <a:latin typeface="Calibri" pitchFamily="34" charset="0"/>
                  <a:cs typeface="Arial" charset="0"/>
                </a:endParaRPr>
              </a:p>
            </p:txBody>
          </p:sp>
        </p:grpSp>
        <p:sp>
          <p:nvSpPr>
            <p:cNvPr id="10" name="AutoShape 16">
              <a:extLst>
                <a:ext uri="{FF2B5EF4-FFF2-40B4-BE49-F238E27FC236}">
                  <a16:creationId xmlns:a16="http://schemas.microsoft.com/office/drawing/2014/main" id="{200AC00D-F2C8-B0F0-6BD1-53029D517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475" y="3194447"/>
              <a:ext cx="853137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946BE2E0-F2D0-D26B-92A6-11E65FD61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696859" y="3589450"/>
              <a:ext cx="1157018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b="1" dirty="0" err="1">
                  <a:latin typeface="Calibri" pitchFamily="34" charset="0"/>
                  <a:cs typeface="Arial" charset="0"/>
                </a:rPr>
                <a:t>Çevre</a:t>
              </a:r>
              <a:endParaRPr lang="en-US" sz="1600" b="1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EF9430C1-CD57-E336-5548-7310F67C15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6182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13" name="Line 19">
              <a:extLst>
                <a:ext uri="{FF2B5EF4-FFF2-40B4-BE49-F238E27FC236}">
                  <a16:creationId xmlns:a16="http://schemas.microsoft.com/office/drawing/2014/main" id="{73A1FA41-3BD1-462E-C346-75C8E884B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5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14" name="Rectangle 20">
              <a:extLst>
                <a:ext uri="{FF2B5EF4-FFF2-40B4-BE49-F238E27FC236}">
                  <a16:creationId xmlns:a16="http://schemas.microsoft.com/office/drawing/2014/main" id="{4E3D159E-2CEB-A2E4-56D9-FC42CBD88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 err="1">
                  <a:solidFill>
                    <a:schemeClr val="tx2"/>
                  </a:solidFill>
                  <a:latin typeface="Calibri" pitchFamily="34" charset="0"/>
                  <a:cs typeface="Arial" charset="0"/>
                </a:rPr>
                <a:t>algı</a:t>
              </a:r>
              <a:endParaRPr lang="en-US" sz="1100" dirty="0">
                <a:solidFill>
                  <a:schemeClr val="tx2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F6A848CF-1665-947A-49D5-35FAE401C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 err="1">
                  <a:solidFill>
                    <a:schemeClr val="tx2"/>
                  </a:solidFill>
                  <a:latin typeface="Calibri" pitchFamily="34" charset="0"/>
                  <a:cs typeface="Arial" charset="0"/>
                </a:rPr>
                <a:t>aksiyon</a:t>
              </a:r>
              <a:endParaRPr lang="en-US" sz="1100" dirty="0">
                <a:solidFill>
                  <a:schemeClr val="tx2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60F311B-BE3C-42F9-6C65-EF89DD6A3C05}"/>
              </a:ext>
            </a:extLst>
          </p:cNvPr>
          <p:cNvSpPr txBox="1"/>
          <p:nvPr/>
        </p:nvSpPr>
        <p:spPr>
          <a:xfrm>
            <a:off x="640979" y="1496242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algılayan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etkileşim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sağlayabilen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varlıktır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ama biz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eğitim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boyunca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bizim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programımızın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temsilcisi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düşünebiliriz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bunu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.</a:t>
            </a:r>
          </a:p>
          <a:p>
            <a:pPr algn="l"/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0F232D4C-A41D-20AB-889B-5D10104A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00" y="2740444"/>
            <a:ext cx="4257295" cy="18858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8B00D0-4AA3-00BA-A763-6333F7512F6C}"/>
              </a:ext>
            </a:extLst>
          </p:cNvPr>
          <p:cNvSpPr txBox="1"/>
          <p:nvPr/>
        </p:nvSpPr>
        <p:spPr>
          <a:xfrm>
            <a:off x="5439078" y="3056202"/>
            <a:ext cx="35233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- </a:t>
            </a:r>
            <a:r>
              <a:rPr lang="en-US" sz="1400" b="1" dirty="0" err="1">
                <a:solidFill>
                  <a:schemeClr val="tx2"/>
                </a:solidFill>
                <a:latin typeface="Calibri" pitchFamily="34" charset="0"/>
                <a:cs typeface="Arial" charset="0"/>
              </a:rPr>
              <a:t>Çevre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 :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Oyun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alanı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.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Arial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- </a:t>
            </a:r>
            <a:r>
              <a:rPr lang="en-US" b="1" dirty="0" err="1">
                <a:solidFill>
                  <a:schemeClr val="tx2"/>
                </a:solidFill>
                <a:latin typeface="Calibri" pitchFamily="34" charset="0"/>
                <a:cs typeface="Arial" charset="0"/>
              </a:rPr>
              <a:t>Algı</a:t>
            </a:r>
            <a:r>
              <a:rPr lang="en-US" b="1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 : </a:t>
            </a:r>
            <a:r>
              <a:rPr lang="en-US" sz="12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Pacman'ın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mevcut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konumu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,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   </a:t>
            </a:r>
            <a:r>
              <a:rPr lang="en-US" sz="12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hayaletlerin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konumu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, </a:t>
            </a:r>
            <a:r>
              <a:rPr lang="en-US" sz="12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noktaların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sz="12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konumu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 vb</a:t>
            </a:r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.</a:t>
            </a:r>
          </a:p>
          <a:p>
            <a:r>
              <a:rPr lang="en-US" dirty="0">
                <a:solidFill>
                  <a:srgbClr val="ECECEC"/>
                </a:solidFill>
                <a:latin typeface="Söhne"/>
              </a:rPr>
              <a:t>- </a:t>
            </a:r>
            <a:r>
              <a:rPr lang="en-US" sz="1400" b="1" dirty="0" err="1">
                <a:solidFill>
                  <a:schemeClr val="tx2"/>
                </a:solidFill>
                <a:latin typeface="Calibri" pitchFamily="34" charset="0"/>
                <a:cs typeface="Arial" charset="0"/>
              </a:rPr>
              <a:t>Sensorler</a:t>
            </a:r>
            <a:r>
              <a:rPr lang="en-US" sz="1400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 :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Algoritma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ve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mekanizma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.</a:t>
            </a:r>
          </a:p>
          <a:p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- </a:t>
            </a:r>
            <a:r>
              <a:rPr lang="en-US" sz="1400" b="1" dirty="0" err="1">
                <a:solidFill>
                  <a:schemeClr val="tx2"/>
                </a:solidFill>
                <a:latin typeface="Calibri" pitchFamily="34" charset="0"/>
                <a:cs typeface="Arial" charset="0"/>
              </a:rPr>
              <a:t>Aktüatörler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 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Pacman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Arial" charset="0"/>
              </a:rPr>
              <a:t>.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Calibri" pitchFamily="34" charset="0"/>
              <a:cs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itchFamily="34" charset="0"/>
                <a:cs typeface="Arial" charset="0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itchFamily="34" charset="0"/>
                <a:cs typeface="Arial" charset="0"/>
                <a:sym typeface="Arial"/>
              </a:rPr>
              <a:t>Aksiyon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itchFamily="34" charset="0"/>
                <a:cs typeface="Arial" charset="0"/>
                <a:sym typeface="Arial"/>
              </a:rPr>
              <a:t> :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cs typeface="Arial" charset="0"/>
                <a:sym typeface="Arial"/>
              </a:rPr>
              <a:t>sağ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cs typeface="Arial" charset="0"/>
                <a:sym typeface="Arial"/>
              </a:rPr>
              <a:t>-sol-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cs typeface="Arial" charset="0"/>
                <a:sym typeface="Arial"/>
              </a:rPr>
              <a:t>yukarı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-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Arial" charset="0"/>
              </a:rPr>
              <a:t>aşağı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cs typeface="Arial" charset="0"/>
                <a:sym typeface="Arial"/>
              </a:rPr>
              <a:t>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Calibri" pitchFamily="34" charset="0"/>
              <a:cs typeface="Arial" charset="0"/>
              <a:sym typeface="Arial"/>
            </a:endParaRPr>
          </a:p>
          <a:p>
            <a:endParaRPr lang="en-T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cman-l1">
            <a:hlinkClick r:id="" action="ppaction://media"/>
            <a:extLst>
              <a:ext uri="{FF2B5EF4-FFF2-40B4-BE49-F238E27FC236}">
                <a16:creationId xmlns:a16="http://schemas.microsoft.com/office/drawing/2014/main" id="{8EC89099-3529-278B-9CB3-483C541752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007" t="11342" r="16889" b="17938"/>
          <a:stretch/>
        </p:blipFill>
        <p:spPr>
          <a:xfrm>
            <a:off x="1559859" y="584947"/>
            <a:ext cx="6044452" cy="3637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79830" y="396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Arama</a:t>
            </a:r>
            <a:r>
              <a:rPr lang="en" dirty="0"/>
              <a:t> </a:t>
            </a:r>
            <a:r>
              <a:rPr lang="en" dirty="0" err="1"/>
              <a:t>Problemleri</a:t>
            </a:r>
            <a:endParaRPr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145850-1E1D-E675-2174-3C9AC192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3115" y="1342541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54AE2DD1-5A2D-126B-5F5B-C9D68E7E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25661" y="1342540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8E82E91-A3F3-45CD-70CD-4FE7BC3F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02117" y="1342540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6C7B001C-4603-8A61-8A2F-4DF0F954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58913" y="1342540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6A84F89B-B6CD-437C-CE9C-1DC55637F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97261" y="1342542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771AB378-12D3-F0D2-BC29-8384843E0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3525" y="1342540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D0D1408B-5D47-442E-CD10-85786DE6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87317" y="1342540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A1975E20-68E9-FECC-A1F7-6145E7CE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3981" y="247141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CCF49AFC-77EE-7F11-A255-57F1EFAE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75131" y="2125335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9379F7FB-54D2-3BDB-F287-28A3C3D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94179" y="2887335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ine 14">
            <a:extLst>
              <a:ext uri="{FF2B5EF4-FFF2-40B4-BE49-F238E27FC236}">
                <a16:creationId xmlns:a16="http://schemas.microsoft.com/office/drawing/2014/main" id="{C628AA83-7844-500D-D8D2-83B857E342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98830" y="2380922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98057D9D-DEEE-3D67-4CFA-B0DC40564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8830" y="2914322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4" name="Text Box 16">
            <a:extLst>
              <a:ext uri="{FF2B5EF4-FFF2-40B4-BE49-F238E27FC236}">
                <a16:creationId xmlns:a16="http://schemas.microsoft.com/office/drawing/2014/main" id="{F14764D5-8F28-F3CB-B4E2-CD017EE2E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230" y="1999922"/>
            <a:ext cx="9906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“N”, 1.0</a:t>
            </a:r>
          </a:p>
        </p:txBody>
      </p:sp>
      <p:sp>
        <p:nvSpPr>
          <p:cNvPr id="25" name="Text Box 17">
            <a:extLst>
              <a:ext uri="{FF2B5EF4-FFF2-40B4-BE49-F238E27FC236}">
                <a16:creationId xmlns:a16="http://schemas.microsoft.com/office/drawing/2014/main" id="{30526823-4F9A-F933-DDB5-14DEAB4A1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230" y="3219124"/>
            <a:ext cx="11430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“E”, 1.0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D1CC0-1C82-F618-B86C-8D6BADC4B3E1}"/>
              </a:ext>
            </a:extLst>
          </p:cNvPr>
          <p:cNvSpPr txBox="1"/>
          <p:nvPr/>
        </p:nvSpPr>
        <p:spPr>
          <a:xfrm>
            <a:off x="1062317" y="962452"/>
            <a:ext cx="2906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CECEC"/>
                </a:solidFill>
                <a:latin typeface="Söhne"/>
              </a:rPr>
              <a:t>Bir </a:t>
            </a:r>
            <a:r>
              <a:rPr lang="en-US" sz="1400" dirty="0" err="1">
                <a:solidFill>
                  <a:srgbClr val="ECECEC"/>
                </a:solidFill>
                <a:latin typeface="Söhne"/>
              </a:rPr>
              <a:t>arama</a:t>
            </a:r>
            <a:r>
              <a:rPr lang="en-US" sz="1400" dirty="0">
                <a:solidFill>
                  <a:srgbClr val="ECECEC"/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rgbClr val="ECECEC"/>
                </a:solidFill>
                <a:latin typeface="Söhne"/>
              </a:rPr>
              <a:t>problemi</a:t>
            </a:r>
            <a:r>
              <a:rPr lang="en-US" sz="1400" dirty="0">
                <a:solidFill>
                  <a:srgbClr val="ECECEC"/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rgbClr val="ECECEC"/>
                </a:solidFill>
                <a:latin typeface="Söhne"/>
              </a:rPr>
              <a:t>şunlardan</a:t>
            </a:r>
            <a:r>
              <a:rPr lang="en-US" sz="1400" dirty="0">
                <a:solidFill>
                  <a:srgbClr val="ECECEC"/>
                </a:solidFill>
                <a:latin typeface="Söhne"/>
              </a:rPr>
              <a:t> </a:t>
            </a:r>
            <a:r>
              <a:rPr lang="en-US" sz="1400" dirty="0" err="1">
                <a:solidFill>
                  <a:srgbClr val="ECECEC"/>
                </a:solidFill>
                <a:latin typeface="Söhne"/>
              </a:rPr>
              <a:t>oluşur</a:t>
            </a:r>
            <a:r>
              <a:rPr lang="en-US" sz="1400" dirty="0">
                <a:solidFill>
                  <a:srgbClr val="ECECEC"/>
                </a:solidFill>
                <a:latin typeface="Söhne"/>
              </a:rPr>
              <a:t>:</a:t>
            </a:r>
            <a:endParaRPr lang="en-T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19F7B1-3BCE-B0D5-E810-2B4B9818999F}"/>
              </a:ext>
            </a:extLst>
          </p:cNvPr>
          <p:cNvSpPr txBox="1"/>
          <p:nvPr/>
        </p:nvSpPr>
        <p:spPr>
          <a:xfrm>
            <a:off x="1631119" y="1494359"/>
            <a:ext cx="1358064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chemeClr val="tx2"/>
                </a:solidFill>
              </a:rPr>
              <a:t>- </a:t>
            </a:r>
            <a:r>
              <a:rPr lang="en-US" sz="1400" dirty="0" err="1">
                <a:solidFill>
                  <a:schemeClr val="tx2"/>
                </a:solidFill>
              </a:rPr>
              <a:t>Uzay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durumu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D07020-0F03-7310-5DD2-CF0601FFDD6E}"/>
              </a:ext>
            </a:extLst>
          </p:cNvPr>
          <p:cNvSpPr txBox="1"/>
          <p:nvPr/>
        </p:nvSpPr>
        <p:spPr>
          <a:xfrm>
            <a:off x="1631119" y="2450292"/>
            <a:ext cx="2036135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en-US" sz="1400" dirty="0">
                <a:solidFill>
                  <a:schemeClr val="tx2"/>
                </a:solidFill>
              </a:rPr>
              <a:t>Successor </a:t>
            </a:r>
            <a:r>
              <a:rPr lang="en-US" sz="1400" dirty="0" err="1">
                <a:solidFill>
                  <a:schemeClr val="tx2"/>
                </a:solidFill>
              </a:rPr>
              <a:t>fonksiyonu</a:t>
            </a:r>
            <a:endParaRPr lang="en-US" sz="1400" dirty="0">
              <a:solidFill>
                <a:schemeClr val="tx2"/>
              </a:solidFill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aksiyonlar,maliyetleri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05091E-8851-D439-0BA4-435FD194C05B}"/>
              </a:ext>
            </a:extLst>
          </p:cNvPr>
          <p:cNvSpPr txBox="1"/>
          <p:nvPr/>
        </p:nvSpPr>
        <p:spPr>
          <a:xfrm>
            <a:off x="1645336" y="3578580"/>
            <a:ext cx="3127779" cy="264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sz="1400" dirty="0">
                <a:solidFill>
                  <a:schemeClr val="tx2"/>
                </a:solidFill>
              </a:rPr>
              <a:t>- </a:t>
            </a:r>
            <a:r>
              <a:rPr lang="en-US" sz="1400" dirty="0" err="1">
                <a:solidFill>
                  <a:schemeClr val="tx2"/>
                </a:solidFill>
              </a:rPr>
              <a:t>Başlangıç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durumu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ve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hedef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durumu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B5DBCD-2504-ED4B-5D8E-28077F2F7933}"/>
              </a:ext>
            </a:extLst>
          </p:cNvPr>
          <p:cNvSpPr txBox="1"/>
          <p:nvPr/>
        </p:nvSpPr>
        <p:spPr>
          <a:xfrm>
            <a:off x="1062317" y="4295354"/>
            <a:ext cx="6896440" cy="5788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Bir </a:t>
            </a:r>
            <a:r>
              <a:rPr lang="en-US" dirty="0" err="1">
                <a:solidFill>
                  <a:schemeClr val="tx2"/>
                </a:solidFill>
              </a:rPr>
              <a:t>çözüm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başlangıç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durumunu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hedef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duruma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dönüştüren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bir</a:t>
            </a:r>
            <a:r>
              <a:rPr lang="en-US" dirty="0">
                <a:solidFill>
                  <a:schemeClr val="tx2"/>
                </a:solidFill>
              </a:rPr>
              <a:t> dizi </a:t>
            </a:r>
            <a:r>
              <a:rPr lang="en-US" dirty="0" err="1">
                <a:solidFill>
                  <a:schemeClr val="tx2"/>
                </a:solidFill>
              </a:rPr>
              <a:t>eylem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bir</a:t>
            </a:r>
            <a:r>
              <a:rPr lang="en-US" dirty="0">
                <a:solidFill>
                  <a:schemeClr val="tx2"/>
                </a:solidFill>
              </a:rPr>
              <a:t> plan)dir.</a:t>
            </a:r>
          </a:p>
          <a:p>
            <a:endParaRPr lang="en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30" grpId="0" animBg="1"/>
    </p:bldLst>
  </p:timing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1015</Words>
  <Application>Microsoft Macintosh PowerPoint</Application>
  <PresentationFormat>On-screen Show (16:9)</PresentationFormat>
  <Paragraphs>404</Paragraphs>
  <Slides>41</Slides>
  <Notes>15</Notes>
  <HiddenSlides>0</HiddenSlides>
  <MMClips>12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Vazir</vt:lpstr>
      <vt:lpstr>Arial</vt:lpstr>
      <vt:lpstr>Fira Sans Condensed</vt:lpstr>
      <vt:lpstr>Fira Sans Condensed Light</vt:lpstr>
      <vt:lpstr>Anaheim</vt:lpstr>
      <vt:lpstr>Bacalisties</vt:lpstr>
      <vt:lpstr>Söhne</vt:lpstr>
      <vt:lpstr>Rajdhani</vt:lpstr>
      <vt:lpstr>Metropolis</vt:lpstr>
      <vt:lpstr>Metropolis Black</vt:lpstr>
      <vt:lpstr>Calibri</vt:lpstr>
      <vt:lpstr>Wingdings</vt:lpstr>
      <vt:lpstr>Roboto Condensed Light</vt:lpstr>
      <vt:lpstr>AI Tech Agency Infographics by Slidesgo</vt:lpstr>
      <vt:lpstr>İnformed ve Uninformed Arama Algoritmaları</vt:lpstr>
      <vt:lpstr>Tarihçe : </vt:lpstr>
      <vt:lpstr>Tarihçe : </vt:lpstr>
      <vt:lpstr>Alan Turing Makine Testi</vt:lpstr>
      <vt:lpstr>Yapay zeka Nedir ?</vt:lpstr>
      <vt:lpstr>Mantıksal Karar Verme</vt:lpstr>
      <vt:lpstr>Akıllı Ajan Tasarımı :</vt:lpstr>
      <vt:lpstr>PowerPoint Presentation</vt:lpstr>
      <vt:lpstr>Arama Problemleri</vt:lpstr>
      <vt:lpstr>Uzay durum örnekleri?</vt:lpstr>
      <vt:lpstr>Uzay durum boyutları?</vt:lpstr>
      <vt:lpstr>State Space, Graphs ve Search Trees</vt:lpstr>
      <vt:lpstr>Search Tree</vt:lpstr>
      <vt:lpstr>State Space Graphs vs. Search Trees</vt:lpstr>
      <vt:lpstr>Quiz: State Space Graphs vs. Search Trees</vt:lpstr>
      <vt:lpstr>Uninformed Search Tree</vt:lpstr>
      <vt:lpstr>Depth-First Search</vt:lpstr>
      <vt:lpstr>PowerPoint Presentation</vt:lpstr>
      <vt:lpstr>PowerPoint Presentation</vt:lpstr>
      <vt:lpstr>Breadth-First Search</vt:lpstr>
      <vt:lpstr>PowerPoint Presentation</vt:lpstr>
      <vt:lpstr>PowerPoint Presentation</vt:lpstr>
      <vt:lpstr>Uniform Cost Search</vt:lpstr>
      <vt:lpstr>PowerPoint Presentation</vt:lpstr>
      <vt:lpstr>PowerPoint Presentation</vt:lpstr>
      <vt:lpstr>PowerPoint Presentation</vt:lpstr>
      <vt:lpstr>PowerPoint Presentation</vt:lpstr>
      <vt:lpstr>Search Heuristics</vt:lpstr>
      <vt:lpstr>Greedy search (Best first search) </vt:lpstr>
      <vt:lpstr>PowerPoint Presentation</vt:lpstr>
      <vt:lpstr>PowerPoint Presentation</vt:lpstr>
      <vt:lpstr>PowerPoint Presentation</vt:lpstr>
      <vt:lpstr>A* Arama Algoritması</vt:lpstr>
      <vt:lpstr>A* Algoritması</vt:lpstr>
      <vt:lpstr>A* Algoritması</vt:lpstr>
      <vt:lpstr>A* Algoritması</vt:lpstr>
      <vt:lpstr>A* Algoritması</vt:lpstr>
      <vt:lpstr>A* Algoritması</vt:lpstr>
      <vt:lpstr>PowerPoint Presentation</vt:lpstr>
      <vt:lpstr>PowerPoint Presentation</vt:lpstr>
      <vt:lpstr>İzlediğiniz için 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İçindekiler</dc:title>
  <cp:lastModifiedBy>Mamooth</cp:lastModifiedBy>
  <cp:revision>23</cp:revision>
  <dcterms:modified xsi:type="dcterms:W3CDTF">2024-03-07T10:30:04Z</dcterms:modified>
</cp:coreProperties>
</file>